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6" r:id="rId2"/>
    <p:sldId id="260" r:id="rId3"/>
    <p:sldId id="259" r:id="rId4"/>
    <p:sldId id="261" r:id="rId5"/>
    <p:sldId id="262" r:id="rId6"/>
    <p:sldId id="263" r:id="rId7"/>
    <p:sldId id="264" r:id="rId8"/>
    <p:sldId id="265" r:id="rId9"/>
    <p:sldId id="270" r:id="rId10"/>
    <p:sldId id="266" r:id="rId11"/>
    <p:sldId id="267" r:id="rId12"/>
    <p:sldId id="268" r:id="rId13"/>
    <p:sldId id="269" r:id="rId14"/>
    <p:sldId id="271" r:id="rId15"/>
    <p:sldId id="272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374" autoAdjust="0"/>
  </p:normalViewPr>
  <p:slideViewPr>
    <p:cSldViewPr snapToGrid="0">
      <p:cViewPr varScale="1">
        <p:scale>
          <a:sx n="70" d="100"/>
          <a:sy n="70" d="100"/>
        </p:scale>
        <p:origin x="63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AE54E4-AC5C-44C3-A529-C1B3F5578146}" type="datetimeFigureOut">
              <a:rPr lang="ru-RU" smtClean="0"/>
              <a:t>11.03.2020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E6F6B1-47AF-4B2A-AF61-26F5281B8A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03360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E6F6B1-47AF-4B2A-AF61-26F5281B8A56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11147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396AE-2A3D-463F-9ADC-581799ABD91A}" type="datetimeFigureOut">
              <a:rPr lang="ru-RU" smtClean="0"/>
              <a:t>11.03.2020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90132-9FF0-4FA9-8EFE-B1E1C81487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4200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396AE-2A3D-463F-9ADC-581799ABD91A}" type="datetimeFigureOut">
              <a:rPr lang="ru-RU" smtClean="0"/>
              <a:t>11.03.2020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90132-9FF0-4FA9-8EFE-B1E1C81487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6692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396AE-2A3D-463F-9ADC-581799ABD91A}" type="datetimeFigureOut">
              <a:rPr lang="ru-RU" smtClean="0"/>
              <a:t>11.03.2020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90132-9FF0-4FA9-8EFE-B1E1C81487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21061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396AE-2A3D-463F-9ADC-581799ABD91A}" type="datetimeFigureOut">
              <a:rPr lang="ru-RU" smtClean="0"/>
              <a:t>11.03.2020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90132-9FF0-4FA9-8EFE-B1E1C81487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7985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396AE-2A3D-463F-9ADC-581799ABD91A}" type="datetimeFigureOut">
              <a:rPr lang="ru-RU" smtClean="0"/>
              <a:t>11.03.2020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90132-9FF0-4FA9-8EFE-B1E1C81487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4893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396AE-2A3D-463F-9ADC-581799ABD91A}" type="datetimeFigureOut">
              <a:rPr lang="ru-RU" smtClean="0"/>
              <a:t>11.03.2020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90132-9FF0-4FA9-8EFE-B1E1C81487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71732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396AE-2A3D-463F-9ADC-581799ABD91A}" type="datetimeFigureOut">
              <a:rPr lang="ru-RU" smtClean="0"/>
              <a:t>11.03.2020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90132-9FF0-4FA9-8EFE-B1E1C81487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5268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396AE-2A3D-463F-9ADC-581799ABD91A}" type="datetimeFigureOut">
              <a:rPr lang="ru-RU" smtClean="0"/>
              <a:t>11.03.2020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90132-9FF0-4FA9-8EFE-B1E1C81487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4831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396AE-2A3D-463F-9ADC-581799ABD91A}" type="datetimeFigureOut">
              <a:rPr lang="ru-RU" smtClean="0"/>
              <a:t>11.03.2020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90132-9FF0-4FA9-8EFE-B1E1C81487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060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396AE-2A3D-463F-9ADC-581799ABD91A}" type="datetimeFigureOut">
              <a:rPr lang="ru-RU" smtClean="0"/>
              <a:t>11.03.2020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90132-9FF0-4FA9-8EFE-B1E1C81487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83442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396AE-2A3D-463F-9ADC-581799ABD91A}" type="datetimeFigureOut">
              <a:rPr lang="ru-RU" smtClean="0"/>
              <a:t>11.03.2020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90132-9FF0-4FA9-8EFE-B1E1C814877A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440989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396AE-2A3D-463F-9ADC-581799ABD91A}" type="datetimeFigureOut">
              <a:rPr lang="ru-RU" smtClean="0"/>
              <a:t>11.03.2020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90132-9FF0-4FA9-8EFE-B1E1C81487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71239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396AE-2A3D-463F-9ADC-581799ABD91A}" type="datetimeFigureOut">
              <a:rPr lang="ru-RU" smtClean="0"/>
              <a:t>11.03.2020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90132-9FF0-4FA9-8EFE-B1E1C814877A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156407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396AE-2A3D-463F-9ADC-581799ABD91A}" type="datetimeFigureOut">
              <a:rPr lang="ru-RU" smtClean="0"/>
              <a:t>11.03.2020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90132-9FF0-4FA9-8EFE-B1E1C81487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35597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396AE-2A3D-463F-9ADC-581799ABD91A}" type="datetimeFigureOut">
              <a:rPr lang="ru-RU" smtClean="0"/>
              <a:t>11.03.2020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90132-9FF0-4FA9-8EFE-B1E1C81487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2234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396AE-2A3D-463F-9ADC-581799ABD91A}" type="datetimeFigureOut">
              <a:rPr lang="ru-RU" smtClean="0"/>
              <a:t>11.03.2020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90132-9FF0-4FA9-8EFE-B1E1C81487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1102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1396AE-2A3D-463F-9ADC-581799ABD91A}" type="datetimeFigureOut">
              <a:rPr lang="ru-RU" smtClean="0"/>
              <a:t>11.03.2020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7F90132-9FF0-4FA9-8EFE-B1E1C81487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008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63524" y="3020319"/>
            <a:ext cx="8507790" cy="1769395"/>
          </a:xfrm>
        </p:spPr>
        <p:txBody>
          <a:bodyPr>
            <a:noAutofit/>
          </a:bodyPr>
          <a:lstStyle/>
          <a:p>
            <a:pPr algn="ctr"/>
            <a:r>
              <a:rPr lang="kk-KZ" sz="2800" b="1" dirty="0">
                <a:solidFill>
                  <a:schemeClr val="tx1"/>
                </a:solidFill>
              </a:rPr>
              <a:t>Геоақпараттық картографиялауда картографиялық бейнелердің </a:t>
            </a:r>
            <a:r>
              <a:rPr lang="kk-KZ" sz="2800" b="1" dirty="0" smtClean="0">
                <a:solidFill>
                  <a:schemeClr val="tx1"/>
                </a:solidFill>
              </a:rPr>
              <a:t>жіктелуі</a:t>
            </a:r>
            <a:endParaRPr lang="ru-RU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049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335534" y="501135"/>
            <a:ext cx="66907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800" b="1" dirty="0">
                <a:latin typeface="Times New Roman" panose="02020603050405020304" pitchFamily="18" charset="0"/>
                <a:ea typeface="Calibri" panose="020F0502020204030204" pitchFamily="34" charset="0"/>
              </a:rPr>
              <a:t>Картографиялық бейненің эволюциясы</a:t>
            </a:r>
            <a:endParaRPr lang="ru-RU" sz="2800" b="1" dirty="0"/>
          </a:p>
        </p:txBody>
      </p:sp>
      <p:pic>
        <p:nvPicPr>
          <p:cNvPr id="1026" name="Picture 2" descr="https://upload.wikimedia.org/wikipedia/commons/thumb/7/70/Piri_reis_world_map_01.jpg/300px-Piri_reis_world_map_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892" y="2043572"/>
            <a:ext cx="1839686" cy="2452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upload.wikimedia.org/wikipedia/commons/thumb/7/71/1572_Typus_Orbis_Terrarum_Ortelius.jpg/300px-1572_Typus_Orbis_Terrarum_Orteliu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862" y="4156084"/>
            <a:ext cx="2920607" cy="2015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upload.wikimedia.org/wikipedia/commons/thumb/f/f3/Peter_karta1707.jpg/220px-Peter_karta170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1101" y="1503462"/>
            <a:ext cx="2612966" cy="2173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yanko.lib.ru/books/hist/ist_sred_vv-mgu-a%20.files/image00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3439" y="3758276"/>
            <a:ext cx="3559779" cy="266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s://learn.arcgis.com/en/arcgis-book/images/ch2/02-fig-2-2d-v2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3067" y="1503462"/>
            <a:ext cx="3006418" cy="2254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s://lh5.googleusercontent.com/proxy/MpoABWGcYZCXd6X7xT6xRoXXdS2lUQqRT46cwfvWcS4p_QpBsypwE4bJdKyQYCBsxlCKF1E=s0-d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3576" y="4177734"/>
            <a:ext cx="3597037" cy="2023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53654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101705" y="2380342"/>
            <a:ext cx="6292838" cy="798286"/>
          </a:xfrm>
          <a:ln>
            <a:solidFill>
              <a:schemeClr val="accent1"/>
            </a:solidFill>
          </a:ln>
        </p:spPr>
        <p:txBody>
          <a:bodyPr/>
          <a:lstStyle/>
          <a:p>
            <a:pPr algn="ctr"/>
            <a:r>
              <a:rPr lang="kk-KZ" dirty="0" smtClean="0"/>
              <a:t>Картографиялық ақпарат </a:t>
            </a:r>
            <a:endParaRPr lang="ru-RU" dirty="0"/>
          </a:p>
        </p:txBody>
      </p:sp>
      <p:sp>
        <p:nvSpPr>
          <p:cNvPr id="5" name="Заголовок 2"/>
          <p:cNvSpPr txBox="1">
            <a:spLocks/>
          </p:cNvSpPr>
          <p:nvPr/>
        </p:nvSpPr>
        <p:spPr>
          <a:xfrm>
            <a:off x="1831220" y="837809"/>
            <a:ext cx="6833808" cy="798286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kk-KZ" dirty="0" smtClean="0"/>
              <a:t>Картографиялық </a:t>
            </a:r>
            <a:r>
              <a:rPr lang="kk-KZ" dirty="0"/>
              <a:t>шығармалар </a:t>
            </a:r>
            <a:endParaRPr lang="ru-RU" dirty="0"/>
          </a:p>
        </p:txBody>
      </p:sp>
      <p:sp>
        <p:nvSpPr>
          <p:cNvPr id="6" name="Стрелка вниз 5"/>
          <p:cNvSpPr/>
          <p:nvPr/>
        </p:nvSpPr>
        <p:spPr>
          <a:xfrm>
            <a:off x="4920343" y="1636095"/>
            <a:ext cx="754743" cy="6136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421710" y="3984197"/>
            <a:ext cx="2452914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Картаның коммуникабельділігі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685711" y="5327216"/>
            <a:ext cx="1692130" cy="36933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</a:rPr>
              <a:t>Ақпарат бірлігі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657376" y="3929756"/>
            <a:ext cx="2339551" cy="64633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</a:rPr>
              <a:t>Картаның </a:t>
            </a:r>
            <a:r>
              <a:rPr lang="kk-KZ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ақпараттық</a:t>
            </a:r>
          </a:p>
          <a:p>
            <a:pPr algn="ctr"/>
            <a:r>
              <a:rPr lang="kk-KZ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</a:rPr>
              <a:t>сыйымдылығы 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8077552" y="3969348"/>
            <a:ext cx="2456313" cy="64633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Картаның  графикалық</a:t>
            </a:r>
          </a:p>
          <a:p>
            <a:pPr algn="ctr"/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жүктемесі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461418" y="5327215"/>
            <a:ext cx="1604991" cy="36933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</a:rPr>
              <a:t>Ақпарат саны 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4069557" y="5327216"/>
            <a:ext cx="2456313" cy="64633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</a:rPr>
              <a:t>Картаның графикалық </a:t>
            </a:r>
            <a:endParaRPr lang="kk-KZ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kk-KZ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жүктемесі 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248124" y="3178628"/>
            <a:ext cx="45719" cy="3628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1685711" y="3512457"/>
            <a:ext cx="7487318" cy="544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низ 14"/>
          <p:cNvSpPr/>
          <p:nvPr/>
        </p:nvSpPr>
        <p:spPr>
          <a:xfrm>
            <a:off x="4238171" y="3566898"/>
            <a:ext cx="203200" cy="17207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>
            <a:off x="1656683" y="3566898"/>
            <a:ext cx="145509" cy="36285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низ 16"/>
          <p:cNvSpPr/>
          <p:nvPr/>
        </p:nvSpPr>
        <p:spPr>
          <a:xfrm>
            <a:off x="9066408" y="3512457"/>
            <a:ext cx="164677" cy="45689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низ 17"/>
          <p:cNvSpPr/>
          <p:nvPr/>
        </p:nvSpPr>
        <p:spPr>
          <a:xfrm>
            <a:off x="7726868" y="3586694"/>
            <a:ext cx="203200" cy="17207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низ 18"/>
          <p:cNvSpPr/>
          <p:nvPr/>
        </p:nvSpPr>
        <p:spPr>
          <a:xfrm>
            <a:off x="3201732" y="3543766"/>
            <a:ext cx="203200" cy="17207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22240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43427" y="681949"/>
            <a:ext cx="8665029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kk-KZ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Картада объектілер мен құбылыстарды картографиялық бейнелеу тәсілдері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476719" y="1809345"/>
            <a:ext cx="1404167" cy="36933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r>
              <a:rPr lang="kk-KZ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масштабтық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38594" y="2290410"/>
            <a:ext cx="2860270" cy="36933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</a:rPr>
              <a:t>көрнекілігі мен мәнерлілігі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680308" y="2844409"/>
            <a:ext cx="5074777" cy="64633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</a:rPr>
              <a:t>бейненің мазмұнының мақсатты және мағыналық сыйымдылығы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484525" y="1512946"/>
            <a:ext cx="116113" cy="17817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право 6"/>
          <p:cNvSpPr/>
          <p:nvPr/>
        </p:nvSpPr>
        <p:spPr>
          <a:xfrm>
            <a:off x="1775388" y="1883451"/>
            <a:ext cx="420914" cy="29639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7"/>
          <p:cNvSpPr/>
          <p:nvPr/>
        </p:nvSpPr>
        <p:spPr>
          <a:xfrm>
            <a:off x="2433176" y="2323066"/>
            <a:ext cx="783772" cy="3366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8"/>
          <p:cNvSpPr/>
          <p:nvPr/>
        </p:nvSpPr>
        <p:spPr>
          <a:xfrm>
            <a:off x="2598057" y="2989942"/>
            <a:ext cx="2191657" cy="4472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494970" y="4044406"/>
            <a:ext cx="867954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2000" b="1" dirty="0" smtClean="0">
                <a:solidFill>
                  <a:srgbClr val="12121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Бейненің </a:t>
            </a:r>
            <a:r>
              <a:rPr lang="kk-KZ" sz="2000" b="1" dirty="0">
                <a:solidFill>
                  <a:srgbClr val="12121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картографиялық </a:t>
            </a:r>
            <a:r>
              <a:rPr lang="kk-KZ" sz="2000" b="1" dirty="0" smtClean="0">
                <a:solidFill>
                  <a:srgbClr val="12121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тәсілдері </a:t>
            </a:r>
            <a:r>
              <a:rPr lang="kk-KZ" sz="2000" dirty="0" smtClean="0">
                <a:solidFill>
                  <a:srgbClr val="12121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- бұл </a:t>
            </a:r>
            <a:r>
              <a:rPr lang="kk-KZ" sz="2000" dirty="0">
                <a:solidFill>
                  <a:srgbClr val="12121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объектілерді, құбылыстарды, процестерді, олардың үйлесімдерін, байланыстарын және дамуын кеңістікте орналастыру үшін карталарды жасау кезінде қолданылатын шартты белгілер </a:t>
            </a:r>
            <a:r>
              <a:rPr lang="kk-KZ" sz="2000" dirty="0" smtClean="0">
                <a:solidFill>
                  <a:srgbClr val="12121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жүйесі</a:t>
            </a:r>
            <a:endParaRPr lang="ru-RU" sz="20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108900" y="1512946"/>
            <a:ext cx="105654" cy="31896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83575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12024" y="444458"/>
            <a:ext cx="44684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000" b="1" dirty="0">
                <a:solidFill>
                  <a:srgbClr val="12121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Бейненің картографиялық тәсілдері 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622276" y="1045105"/>
            <a:ext cx="20768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Таңбашалар әдісі</a:t>
            </a:r>
            <a:endParaRPr lang="ru-RU" sz="20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2949788"/>
              </p:ext>
            </p:extLst>
          </p:nvPr>
        </p:nvGraphicFramePr>
        <p:xfrm>
          <a:off x="1159697" y="1614974"/>
          <a:ext cx="8766629" cy="501235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76401">
                  <a:extLst>
                    <a:ext uri="{9D8B030D-6E8A-4147-A177-3AD203B41FA5}">
                      <a16:colId xmlns:a16="http://schemas.microsoft.com/office/drawing/2014/main" val="2949913028"/>
                    </a:ext>
                  </a:extLst>
                </a:gridCol>
                <a:gridCol w="2252399">
                  <a:extLst>
                    <a:ext uri="{9D8B030D-6E8A-4147-A177-3AD203B41FA5}">
                      <a16:colId xmlns:a16="http://schemas.microsoft.com/office/drawing/2014/main" val="541944893"/>
                    </a:ext>
                  </a:extLst>
                </a:gridCol>
                <a:gridCol w="2505689">
                  <a:extLst>
                    <a:ext uri="{9D8B030D-6E8A-4147-A177-3AD203B41FA5}">
                      <a16:colId xmlns:a16="http://schemas.microsoft.com/office/drawing/2014/main" val="3284633758"/>
                    </a:ext>
                  </a:extLst>
                </a:gridCol>
                <a:gridCol w="2332140">
                  <a:extLst>
                    <a:ext uri="{9D8B030D-6E8A-4147-A177-3AD203B41FA5}">
                      <a16:colId xmlns:a16="http://schemas.microsoft.com/office/drawing/2014/main" val="1149247422"/>
                    </a:ext>
                  </a:extLst>
                </a:gridCol>
              </a:tblGrid>
              <a:tr h="56531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Атауы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</a:rPr>
                        <a:t>Геометриялық белгілер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</a:rPr>
                        <a:t>Әріптік белгілер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Көрнекі  белгілер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51480114"/>
                  </a:ext>
                </a:extLst>
              </a:tr>
              <a:tr h="133777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</a:rPr>
                        <a:t>Графикалық бейнелеу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12953898"/>
                  </a:ext>
                </a:extLst>
              </a:tr>
              <a:tr h="310925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</a:rPr>
                        <a:t>Сипаттау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kk-KZ" sz="1400" dirty="0">
                          <a:effectLst/>
                        </a:rPr>
                        <a:t>Бұлнақты "картографиялық" тәсіл болып табылады,себебі ол жеткілікті айқын және жинақы, геометриялық ортамен оңай оқшауланады</a:t>
                      </a:r>
                      <a:endParaRPr lang="ru-RU" sz="11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Объектінің нақты орналасқан жерін көрсетпейді, картографиясы аз, шамасы бойынша салыстыру қиын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</a:rPr>
                        <a:t>Ең аз картографиялы, геометриялық белгілерден аз жинақы. Көп мөлшерде карта артық көрінеді. Таңбашалардың көрнекілігі картаны аңыздарға назар аудармай оқуға мүмкіндік береді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0062949"/>
                  </a:ext>
                </a:extLst>
              </a:tr>
            </a:tbl>
          </a:graphicData>
        </a:graphic>
      </p:graphicFrame>
      <p:pic>
        <p:nvPicPr>
          <p:cNvPr id="2051" name="Рисунок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00" t="24240" r="53340" b="29277"/>
          <a:stretch>
            <a:fillRect/>
          </a:stretch>
        </p:blipFill>
        <p:spPr bwMode="auto">
          <a:xfrm>
            <a:off x="3089983" y="2399122"/>
            <a:ext cx="1532987" cy="955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Рисунок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44" t="14543" r="38589" b="36122"/>
          <a:stretch>
            <a:fillRect/>
          </a:stretch>
        </p:blipFill>
        <p:spPr bwMode="auto">
          <a:xfrm>
            <a:off x="5505382" y="2408370"/>
            <a:ext cx="1605895" cy="961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Рисунок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74" t="51616" r="60104" b="11311"/>
          <a:stretch>
            <a:fillRect/>
          </a:stretch>
        </p:blipFill>
        <p:spPr bwMode="auto">
          <a:xfrm>
            <a:off x="7993689" y="2408370"/>
            <a:ext cx="1707470" cy="930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4741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07360" y="825281"/>
            <a:ext cx="3055452" cy="4216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  <a:tabLst>
                <a:tab pos="540385" algn="l"/>
              </a:tabLst>
            </a:pPr>
            <a:r>
              <a:rPr lang="kk-KZ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Сызықтық белгілер </a:t>
            </a:r>
            <a:r>
              <a:rPr lang="kk-KZ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тәсілі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074" name="Рисунок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11" t="39069" r="35222" b="37547"/>
          <a:stretch>
            <a:fillRect/>
          </a:stretch>
        </p:blipFill>
        <p:spPr bwMode="auto">
          <a:xfrm>
            <a:off x="2959651" y="1576916"/>
            <a:ext cx="2547614" cy="1533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3" name="Рисунок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41" t="33650" r="38588" b="27852"/>
          <a:stretch>
            <a:fillRect/>
          </a:stretch>
        </p:blipFill>
        <p:spPr bwMode="auto">
          <a:xfrm>
            <a:off x="769160" y="1615016"/>
            <a:ext cx="1676400" cy="149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19907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</a:t>
            </a:r>
            <a:endParaRPr kumimoji="0" lang="kk-KZ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34861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146223" y="3440422"/>
            <a:ext cx="1626856" cy="40536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  <a:tabLst>
                <a:tab pos="540385" algn="l"/>
              </a:tabLst>
            </a:pPr>
            <a:r>
              <a:rPr lang="kk-KZ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Оқшаулаулар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079" name="Рисунок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18" t="17966" r="11011" b="40970"/>
          <a:stretch>
            <a:fillRect/>
          </a:stretch>
        </p:blipFill>
        <p:spPr bwMode="auto">
          <a:xfrm>
            <a:off x="3468915" y="3952377"/>
            <a:ext cx="2038350" cy="194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Рисунок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65" t="28802" r="57990" b="49809"/>
          <a:stretch>
            <a:fillRect/>
          </a:stretch>
        </p:blipFill>
        <p:spPr bwMode="auto">
          <a:xfrm>
            <a:off x="592947" y="3945800"/>
            <a:ext cx="2028825" cy="1971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0" y="24003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</a:t>
            </a:r>
            <a:endParaRPr kumimoji="0" lang="kk-KZ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437197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8090225" y="883375"/>
            <a:ext cx="1518814" cy="40536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  <a:tabLst>
                <a:tab pos="540385" algn="l"/>
              </a:tabLst>
            </a:pPr>
            <a:r>
              <a:rPr lang="kk-KZ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Сапалы </a:t>
            </a:r>
            <a:r>
              <a:rPr lang="kk-KZ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фон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/>
          <p:cNvPicPr/>
          <p:nvPr/>
        </p:nvPicPr>
        <p:blipFill rotWithShape="1">
          <a:blip r:embed="rId6"/>
          <a:srcRect l="23891" t="25772" r="26563" b="9600"/>
          <a:stretch/>
        </p:blipFill>
        <p:spPr bwMode="auto">
          <a:xfrm>
            <a:off x="6395357" y="1576916"/>
            <a:ext cx="4908550" cy="36004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73994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5644" y="738195"/>
            <a:ext cx="1856598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arenR" startAt="3"/>
              <a:tabLst>
                <a:tab pos="540385" algn="l"/>
              </a:tabLst>
            </a:pP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Сандық фон. 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098" name="Рисунок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63" t="29300" r="29680" b="49799"/>
          <a:stretch>
            <a:fillRect/>
          </a:stretch>
        </p:blipFill>
        <p:spPr bwMode="auto">
          <a:xfrm>
            <a:off x="3933372" y="1304917"/>
            <a:ext cx="1676400" cy="1647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7" name="Рисунок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65" t="37073" r="24638" b="33270"/>
          <a:stretch>
            <a:fillRect/>
          </a:stretch>
        </p:blipFill>
        <p:spPr bwMode="auto">
          <a:xfrm>
            <a:off x="511629" y="1304917"/>
            <a:ext cx="2590800" cy="1647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21050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</a:t>
            </a:r>
            <a:endParaRPr kumimoji="0" lang="kk-KZ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1045644" y="3431127"/>
            <a:ext cx="395332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kk-KZ"/>
              <a:t>Локализацияланған диаграммалар </a:t>
            </a:r>
            <a:endParaRPr lang="ru-RU"/>
          </a:p>
        </p:txBody>
      </p:sp>
      <p:pic>
        <p:nvPicPr>
          <p:cNvPr id="4103" name="Рисунок 1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70" t="20818" r="24960" b="21294"/>
          <a:stretch>
            <a:fillRect/>
          </a:stretch>
        </p:blipFill>
        <p:spPr bwMode="auto">
          <a:xfrm>
            <a:off x="3953783" y="4135211"/>
            <a:ext cx="2305050" cy="1457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Рисунок 1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51" t="17680" r="24480" b="36977"/>
          <a:stretch>
            <a:fillRect/>
          </a:stretch>
        </p:blipFill>
        <p:spPr bwMode="auto">
          <a:xfrm>
            <a:off x="507707" y="4135211"/>
            <a:ext cx="2514600" cy="151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0" y="19145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</a:t>
            </a:r>
            <a:endParaRPr kumimoji="0" lang="kk-KZ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10"/>
          <p:cNvSpPr>
            <a:spLocks noChangeArrowheads="1"/>
          </p:cNvSpPr>
          <p:nvPr/>
        </p:nvSpPr>
        <p:spPr bwMode="auto">
          <a:xfrm>
            <a:off x="0" y="34290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7683837" y="797166"/>
            <a:ext cx="1730154" cy="3740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  <a:tabLst>
                <a:tab pos="540385" algn="l"/>
              </a:tabLst>
            </a:pP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Нүктелік тәсіл. 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108" name="Рисунок 2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60" t="32796" r="38429" b="27281"/>
          <a:stretch>
            <a:fillRect/>
          </a:stretch>
        </p:blipFill>
        <p:spPr bwMode="auto">
          <a:xfrm>
            <a:off x="9878105" y="1544541"/>
            <a:ext cx="2028825" cy="1876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7" name="Рисунок 2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30" t="33937" r="44040" b="15244"/>
          <a:stretch>
            <a:fillRect/>
          </a:stretch>
        </p:blipFill>
        <p:spPr bwMode="auto">
          <a:xfrm>
            <a:off x="7068457" y="1574938"/>
            <a:ext cx="2105025" cy="186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13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14"/>
          <p:cNvSpPr>
            <a:spLocks noChangeArrowheads="1"/>
          </p:cNvSpPr>
          <p:nvPr/>
        </p:nvSpPr>
        <p:spPr bwMode="auto">
          <a:xfrm>
            <a:off x="0" y="23336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</a:t>
            </a:r>
            <a:endParaRPr kumimoji="0" lang="kk-KZ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15"/>
          <p:cNvSpPr>
            <a:spLocks noChangeArrowheads="1"/>
          </p:cNvSpPr>
          <p:nvPr/>
        </p:nvSpPr>
        <p:spPr bwMode="auto">
          <a:xfrm>
            <a:off x="0" y="42005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7454386" y="3745069"/>
            <a:ext cx="3542060" cy="3740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  <a:tabLst>
                <a:tab pos="540385" algn="l"/>
              </a:tabLst>
            </a:pP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Ареалдар немесе таралу  аймағы. 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113" name="Рисунок 2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38" t="33080" r="10208" b="30418"/>
          <a:stretch>
            <a:fillRect/>
          </a:stretch>
        </p:blipFill>
        <p:spPr bwMode="auto">
          <a:xfrm>
            <a:off x="9878105" y="4263693"/>
            <a:ext cx="2085975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2" name="Рисунок 2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71" t="31940" r="45163" b="13309"/>
          <a:stretch>
            <a:fillRect/>
          </a:stretch>
        </p:blipFill>
        <p:spPr bwMode="auto">
          <a:xfrm>
            <a:off x="7216094" y="4265840"/>
            <a:ext cx="180975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8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" name="Rectangle 19"/>
          <p:cNvSpPr>
            <a:spLocks noChangeArrowheads="1"/>
          </p:cNvSpPr>
          <p:nvPr/>
        </p:nvSpPr>
        <p:spPr bwMode="auto">
          <a:xfrm>
            <a:off x="0" y="21717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</a:t>
            </a:r>
            <a:endParaRPr kumimoji="0" lang="kk-KZ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Rectangle 20"/>
          <p:cNvSpPr>
            <a:spLocks noChangeArrowheads="1"/>
          </p:cNvSpPr>
          <p:nvPr/>
        </p:nvSpPr>
        <p:spPr bwMode="auto">
          <a:xfrm>
            <a:off x="0" y="40005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98220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82163" y="1000065"/>
            <a:ext cx="2179443" cy="3740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  <a:tabLst>
                <a:tab pos="540385" algn="l"/>
              </a:tabLst>
            </a:pP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Қозғалыс белгілері. 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122" name="Рисунок 2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30" t="17110" r="27319" b="23289"/>
          <a:stretch>
            <a:fillRect/>
          </a:stretch>
        </p:blipFill>
        <p:spPr bwMode="auto">
          <a:xfrm>
            <a:off x="5471885" y="1565034"/>
            <a:ext cx="2076450" cy="1419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1" name="Рисунок 2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34" t="24525" r="27846" b="14449"/>
          <a:stretch>
            <a:fillRect/>
          </a:stretch>
        </p:blipFill>
        <p:spPr bwMode="auto">
          <a:xfrm>
            <a:off x="3199039" y="1545984"/>
            <a:ext cx="1962150" cy="1438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18764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</a:t>
            </a:r>
            <a:endParaRPr kumimoji="0" lang="kk-KZ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33147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372480" y="3487064"/>
            <a:ext cx="2198807" cy="3740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  <a:tabLst>
                <a:tab pos="540385" algn="l"/>
              </a:tabLst>
            </a:pP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Картодиаграммалар.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754743" y="40195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126" name="Рисунок 2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85" t="36502" r="38589" b="37262"/>
          <a:stretch>
            <a:fillRect/>
          </a:stretch>
        </p:blipFill>
        <p:spPr bwMode="auto">
          <a:xfrm>
            <a:off x="2598057" y="4203067"/>
            <a:ext cx="2124075" cy="146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754743" y="5486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</a:t>
            </a:r>
            <a:endParaRPr kumimoji="0" lang="kk-KZ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2" name="Рисунок 11"/>
          <p:cNvPicPr/>
          <p:nvPr/>
        </p:nvPicPr>
        <p:blipFill rotWithShape="1">
          <a:blip r:embed="rId5"/>
          <a:srcRect l="32412" t="47639" r="42970" b="24715"/>
          <a:stretch/>
        </p:blipFill>
        <p:spPr bwMode="auto">
          <a:xfrm>
            <a:off x="5335541" y="4210776"/>
            <a:ext cx="2335530" cy="147447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76646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26972" y="702559"/>
            <a:ext cx="6306535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kk-KZ" sz="2400" dirty="0" smtClean="0"/>
              <a:t>Картографиялық бейнелердің (КБ) түрлері</a:t>
            </a:r>
            <a:endParaRPr lang="ru-RU" sz="24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38629" y="1415062"/>
            <a:ext cx="2452914" cy="15741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>
                <a:solidFill>
                  <a:schemeClr val="tx1"/>
                </a:solidFill>
              </a:rPr>
              <a:t>Дәстүрлі (қағаз) КБ (ДКБ)</a:t>
            </a:r>
            <a:endParaRPr lang="ru-RU" sz="1400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438205" y="4935621"/>
            <a:ext cx="2848020" cy="143159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>
                <a:solidFill>
                  <a:schemeClr val="tx1"/>
                </a:solidFill>
              </a:rPr>
              <a:t>Сандық картаның картографиялық бейнесі (СККБ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553433" y="3313478"/>
            <a:ext cx="2729769" cy="161080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>
                <a:solidFill>
                  <a:schemeClr val="tx1"/>
                </a:solidFill>
              </a:rPr>
              <a:t>Электрондық векторлық картографиялық бейне (</a:t>
            </a:r>
            <a:r>
              <a:rPr lang="kk-KZ" dirty="0" smtClean="0">
                <a:solidFill>
                  <a:schemeClr val="tx1"/>
                </a:solidFill>
              </a:rPr>
              <a:t>ЭВКБ)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856257" y="2202152"/>
            <a:ext cx="2859935" cy="15741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>
                <a:solidFill>
                  <a:schemeClr val="tx1"/>
                </a:solidFill>
              </a:rPr>
              <a:t>Электрондық растрлық </a:t>
            </a:r>
            <a:r>
              <a:rPr lang="kk-KZ" dirty="0" smtClean="0">
                <a:solidFill>
                  <a:schemeClr val="tx1"/>
                </a:solidFill>
              </a:rPr>
              <a:t>картографиялық </a:t>
            </a:r>
            <a:r>
              <a:rPr lang="kk-KZ" dirty="0">
                <a:solidFill>
                  <a:schemeClr val="tx1"/>
                </a:solidFill>
              </a:rPr>
              <a:t>бейне (ЭРКБ)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16" name="Прямая со стрелкой 15"/>
          <p:cNvCxnSpPr>
            <a:stCxn id="2" idx="2"/>
            <a:endCxn id="14" idx="0"/>
          </p:cNvCxnSpPr>
          <p:nvPr/>
        </p:nvCxnSpPr>
        <p:spPr>
          <a:xfrm>
            <a:off x="6680240" y="1164224"/>
            <a:ext cx="1605985" cy="10379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stCxn id="2" idx="2"/>
            <a:endCxn id="10" idx="0"/>
          </p:cNvCxnSpPr>
          <p:nvPr/>
        </p:nvCxnSpPr>
        <p:spPr>
          <a:xfrm>
            <a:off x="6680240" y="1164224"/>
            <a:ext cx="181975" cy="37713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stCxn id="2" idx="2"/>
            <a:endCxn id="12" idx="0"/>
          </p:cNvCxnSpPr>
          <p:nvPr/>
        </p:nvCxnSpPr>
        <p:spPr>
          <a:xfrm flipH="1">
            <a:off x="3918318" y="1164224"/>
            <a:ext cx="2761922" cy="21492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>
            <a:stCxn id="2" idx="2"/>
          </p:cNvCxnSpPr>
          <p:nvPr/>
        </p:nvCxnSpPr>
        <p:spPr>
          <a:xfrm flipH="1">
            <a:off x="3091543" y="1164224"/>
            <a:ext cx="3588697" cy="9258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17620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07377" y="6045591"/>
            <a:ext cx="5867760" cy="36933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Электрондық растралық және векторлық КБ басу процесі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407377" y="239876"/>
            <a:ext cx="61030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Әртүрлі картографиялық бейнелерді </a:t>
            </a:r>
            <a:r>
              <a:rPr lang="kk-KZ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(КБ) жасау процесі</a:t>
            </a: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204687" y="753293"/>
            <a:ext cx="8519885" cy="58477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kk-KZ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Қағаздағы дәстүрлі картографиялық бейнесі (ДКБ) жергілікті жердің геодезиялық түсірілімі, статистикалық деректерді талдау нәтижесінде алынған деректерді өңдеу процесінде жасалады</a:t>
            </a:r>
            <a:endParaRPr lang="ru-RU" sz="1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204687" y="1650544"/>
            <a:ext cx="8519884" cy="58477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kk-KZ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Сканерлеу процесін пайдалана отырып, ДКБ электрондық растрлық картографиялық бейнені құру (визуализациялау) үшін қажетті деректерге түрлендіру жүзеге асырылады</a:t>
            </a:r>
            <a:endParaRPr lang="ru-RU" sz="1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204687" y="2518767"/>
            <a:ext cx="8519884" cy="58477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kk-KZ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Электрондық растрлық картографиялық бейнені (ЭРКБ) құру үшін жасалған деректер негізінде оның визуализациясы жүргізіледі</a:t>
            </a:r>
            <a:endParaRPr lang="ru-RU" sz="16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204687" y="3459566"/>
            <a:ext cx="8621484" cy="58477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kk-KZ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ЭРКБ-дан растрлы-векторлық түрлендіру (векторизациялау) процесінің көмегімен электрондық векторлық картографиялық бейнені (ЭВКБ) құру үшін деректер алынады</a:t>
            </a:r>
            <a:endParaRPr lang="ru-RU" sz="16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204687" y="4283830"/>
            <a:ext cx="8621484" cy="58477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kk-KZ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Құрылған деректер (ережелер) негізінде электрондық векторлық КБ құру үшін ЭВКБ визуализациясы жүргізіледі</a:t>
            </a:r>
            <a:endParaRPr lang="ru-RU" sz="16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204687" y="5209701"/>
            <a:ext cx="8621484" cy="64633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Векторлық-растрлық түрлендіру (растеризация) процесі: ЭВКБ-дан ЭРКБ құру үшін деректер алынады</a:t>
            </a:r>
            <a:endParaRPr lang="ru-RU" dirty="0"/>
          </a:p>
        </p:txBody>
      </p:sp>
      <p:sp>
        <p:nvSpPr>
          <p:cNvPr id="10" name="Стрелка вниз 9"/>
          <p:cNvSpPr/>
          <p:nvPr/>
        </p:nvSpPr>
        <p:spPr>
          <a:xfrm>
            <a:off x="4753427" y="1349829"/>
            <a:ext cx="1059543" cy="300715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низ 10"/>
          <p:cNvSpPr/>
          <p:nvPr/>
        </p:nvSpPr>
        <p:spPr>
          <a:xfrm>
            <a:off x="4753427" y="4027074"/>
            <a:ext cx="1059543" cy="300715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>
            <a:off x="4811484" y="3119649"/>
            <a:ext cx="1059543" cy="300715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>
            <a:off x="4753427" y="2209945"/>
            <a:ext cx="1059543" cy="300715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>
            <a:off x="4811483" y="5800454"/>
            <a:ext cx="1059543" cy="300715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низ 14"/>
          <p:cNvSpPr/>
          <p:nvPr/>
        </p:nvSpPr>
        <p:spPr>
          <a:xfrm>
            <a:off x="4811484" y="4924325"/>
            <a:ext cx="1059543" cy="300715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87325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57829" y="217491"/>
            <a:ext cx="73006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385" algn="ctr" fontAlgn="t">
              <a:spcAft>
                <a:spcPts val="0"/>
              </a:spcAft>
              <a:tabLst>
                <a:tab pos="540385" algn="l"/>
              </a:tabLst>
            </a:pPr>
            <a:r>
              <a:rPr lang="kk-KZ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Аналогтық және сандық картографиялық бейненің ерекше қасиеттері</a:t>
            </a:r>
            <a:endParaRPr lang="ru-RU" sz="16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1509836"/>
              </p:ext>
            </p:extLst>
          </p:nvPr>
        </p:nvGraphicFramePr>
        <p:xfrm>
          <a:off x="805543" y="863822"/>
          <a:ext cx="9891486" cy="579823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56846">
                  <a:extLst>
                    <a:ext uri="{9D8B030D-6E8A-4147-A177-3AD203B41FA5}">
                      <a16:colId xmlns:a16="http://schemas.microsoft.com/office/drawing/2014/main" val="3003553287"/>
                    </a:ext>
                  </a:extLst>
                </a:gridCol>
                <a:gridCol w="3041333">
                  <a:extLst>
                    <a:ext uri="{9D8B030D-6E8A-4147-A177-3AD203B41FA5}">
                      <a16:colId xmlns:a16="http://schemas.microsoft.com/office/drawing/2014/main" val="924619494"/>
                    </a:ext>
                  </a:extLst>
                </a:gridCol>
                <a:gridCol w="2015135">
                  <a:extLst>
                    <a:ext uri="{9D8B030D-6E8A-4147-A177-3AD203B41FA5}">
                      <a16:colId xmlns:a16="http://schemas.microsoft.com/office/drawing/2014/main" val="1732894616"/>
                    </a:ext>
                  </a:extLst>
                </a:gridCol>
                <a:gridCol w="3078172">
                  <a:extLst>
                    <a:ext uri="{9D8B030D-6E8A-4147-A177-3AD203B41FA5}">
                      <a16:colId xmlns:a16="http://schemas.microsoft.com/office/drawing/2014/main" val="2688460856"/>
                    </a:ext>
                  </a:extLst>
                </a:gridCol>
              </a:tblGrid>
              <a:tr h="874132"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</a:rPr>
                        <a:t>Картографиялық кескіннің параметрлері мен қасиеттері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9705" marR="29705" marT="0" marB="0"/>
                </a:tc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</a:rPr>
                        <a:t>Аналогты картографиялық бейне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9705" marR="29705" marT="0" marB="0"/>
                </a:tc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Сандық картографиялық бейне</a:t>
                      </a:r>
                      <a:endParaRPr lang="ru-RU" sz="1400">
                        <a:effectLst/>
                      </a:endParaRPr>
                    </a:p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(растрлық формат)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9705" marR="29705" marT="0" marB="0"/>
                </a:tc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Сандық картографиялық бейне </a:t>
                      </a:r>
                      <a:r>
                        <a:rPr lang="ru-RU" sz="1400">
                          <a:effectLst/>
                        </a:rPr>
                        <a:t>(векто</a:t>
                      </a:r>
                      <a:r>
                        <a:rPr lang="kk-KZ" sz="1400">
                          <a:effectLst/>
                        </a:rPr>
                        <a:t>рлық</a:t>
                      </a:r>
                      <a:r>
                        <a:rPr lang="ru-RU" sz="1400">
                          <a:effectLst/>
                        </a:rPr>
                        <a:t> формат)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9705" marR="29705" marT="0" marB="0"/>
                </a:tc>
                <a:extLst>
                  <a:ext uri="{0D108BD9-81ED-4DB2-BD59-A6C34878D82A}">
                    <a16:rowId xmlns:a16="http://schemas.microsoft.com/office/drawing/2014/main" val="2412820443"/>
                  </a:ext>
                </a:extLst>
              </a:tr>
              <a:tr h="218533"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9705" marR="29705" marT="0" marB="0"/>
                </a:tc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2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9705" marR="29705" marT="0" marB="0"/>
                </a:tc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9705" marR="29705" marT="0" marB="0"/>
                </a:tc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4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9705" marR="29705" marT="0" marB="0"/>
                </a:tc>
                <a:extLst>
                  <a:ext uri="{0D108BD9-81ED-4DB2-BD59-A6C34878D82A}">
                    <a16:rowId xmlns:a16="http://schemas.microsoft.com/office/drawing/2014/main" val="1297334422"/>
                  </a:ext>
                </a:extLst>
              </a:tr>
              <a:tr h="906610"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Картографиялық бейне дегеніміз не?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9705" marR="29705" marT="0" marB="0"/>
                </a:tc>
                <a:tc gridSpan="2"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</a:rPr>
                        <a:t>Геоақпараттың  көзі мен қоймасы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9705" marR="2970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Геоақпараттың  көзі және қоймасы болып табылатын деректер базасында қамтылған ақпаратты визуализациялау құралы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9705" marR="29705" marT="0" marB="0"/>
                </a:tc>
                <a:extLst>
                  <a:ext uri="{0D108BD9-81ED-4DB2-BD59-A6C34878D82A}">
                    <a16:rowId xmlns:a16="http://schemas.microsoft.com/office/drawing/2014/main" val="1736039481"/>
                  </a:ext>
                </a:extLst>
              </a:tr>
              <a:tr h="437066"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effectLst/>
                        </a:rPr>
                        <a:t>Құру</a:t>
                      </a:r>
                      <a:r>
                        <a:rPr lang="ru-RU" sz="1400" dirty="0" smtClean="0">
                          <a:effectLst/>
                        </a:rPr>
                        <a:t> </a:t>
                      </a:r>
                      <a:r>
                        <a:rPr lang="ru-RU" sz="1400" dirty="0" err="1" smtClean="0">
                          <a:effectLst/>
                        </a:rPr>
                        <a:t>кезіндегі</a:t>
                      </a:r>
                      <a:r>
                        <a:rPr lang="ru-RU" sz="1400" dirty="0" smtClean="0">
                          <a:effectLst/>
                        </a:rPr>
                        <a:t> </a:t>
                      </a:r>
                      <a:r>
                        <a:rPr lang="ru-RU" sz="1400" dirty="0" err="1" smtClean="0">
                          <a:effectLst/>
                        </a:rPr>
                        <a:t>мазмұны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9705" marR="29705" marT="0" marB="0"/>
                </a:tc>
                <a:tc gridSpan="2"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</a:rPr>
                        <a:t>Суреттің рұқсат ету қабілеті шектеулі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9705" marR="2970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Тек картаның тағайындалуымен шектелген.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9705" marR="29705" marT="0" marB="0"/>
                </a:tc>
                <a:extLst>
                  <a:ext uri="{0D108BD9-81ED-4DB2-BD59-A6C34878D82A}">
                    <a16:rowId xmlns:a16="http://schemas.microsoft.com/office/drawing/2014/main" val="3997208192"/>
                  </a:ext>
                </a:extLst>
              </a:tr>
              <a:tr h="655599">
                <a:tc>
                  <a:txBody>
                    <a:bodyPr/>
                    <a:lstStyle/>
                    <a:p>
                      <a:pPr indent="540385" algn="ctr" fontAlgn="t"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kk-KZ" sz="1400">
                          <a:effectLst/>
                        </a:rPr>
                        <a:t>Пайдалану кезінде мазмұн</a:t>
                      </a:r>
                      <a:endParaRPr lang="ru-RU" sz="1400">
                        <a:effectLst/>
                      </a:endParaRPr>
                    </a:p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9705" marR="29705" marT="0" marB="0"/>
                </a:tc>
                <a:tc gridSpan="2"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effectLst/>
                        </a:rPr>
                        <a:t>Тұрақты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9705" marR="2970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Тақырыптық қабаттармен жұмыс кезінде өзгеруі мүмкін.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9705" marR="29705" marT="0" marB="0"/>
                </a:tc>
                <a:extLst>
                  <a:ext uri="{0D108BD9-81ED-4DB2-BD59-A6C34878D82A}">
                    <a16:rowId xmlns:a16="http://schemas.microsoft.com/office/drawing/2014/main" val="186104607"/>
                  </a:ext>
                </a:extLst>
              </a:tr>
              <a:tr h="655599"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Масштаб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9705" marR="29705" marT="0" marB="0"/>
                </a:tc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Тіркелген.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9705" marR="29705" marT="0" marB="0"/>
                </a:tc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</a:rPr>
                        <a:t>растрдың кеңістіктік рұқсаты шегінде өзгертуге болады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9705" marR="29705" marT="0" marB="0"/>
                </a:tc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</a:rPr>
                        <a:t>Кез келген уақытта өзгертуге болады.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9705" marR="29705" marT="0" marB="0"/>
                </a:tc>
                <a:extLst>
                  <a:ext uri="{0D108BD9-81ED-4DB2-BD59-A6C34878D82A}">
                    <a16:rowId xmlns:a16="http://schemas.microsoft.com/office/drawing/2014/main" val="1036207336"/>
                  </a:ext>
                </a:extLst>
              </a:tr>
              <a:tr h="517991"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</a:rPr>
                        <a:t>Өлшемі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9705" marR="29705" marT="0" marB="0"/>
                </a:tc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</a:rPr>
                        <a:t>Қатты тасушының (қағаз, пластика) парағымен шектелген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9705" marR="29705" marT="0" marB="0"/>
                </a:tc>
                <a:tc gridSpan="2"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</a:rPr>
                        <a:t>Монитор өлшемімен шектелген, бірақ үлкен ауқымда бейнені жылжыту мүмкіндігімен қамтамасыз етілген.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9705" marR="2970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1962400"/>
                  </a:ext>
                </a:extLst>
              </a:tr>
              <a:tr h="437066"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Картографиялық  проекция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9705" marR="29705" marT="0" marB="0"/>
                </a:tc>
                <a:tc gridSpan="2"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Тұрақты.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9705" marR="2970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</a:rPr>
                        <a:t>Өзгерту мүмкіндігі бар.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9705" marR="29705" marT="0" marB="0"/>
                </a:tc>
                <a:extLst>
                  <a:ext uri="{0D108BD9-81ED-4DB2-BD59-A6C34878D82A}">
                    <a16:rowId xmlns:a16="http://schemas.microsoft.com/office/drawing/2014/main" val="1707187319"/>
                  </a:ext>
                </a:extLst>
              </a:tr>
              <a:tr h="440039"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Генерализация</a:t>
                      </a:r>
                      <a:r>
                        <a:rPr lang="kk-KZ" sz="1400">
                          <a:effectLst/>
                        </a:rPr>
                        <a:t>лау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9705" marR="29705" marT="0" marB="0"/>
                </a:tc>
                <a:tc gridSpan="2"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Геоақпараттың саны азаяды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9705" marR="2970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</a:rPr>
                        <a:t>Деректер базасында геоақпараттың қысқаруы болмайды.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9705" marR="29705" marT="0" marB="0"/>
                </a:tc>
                <a:extLst>
                  <a:ext uri="{0D108BD9-81ED-4DB2-BD59-A6C34878D82A}">
                    <a16:rowId xmlns:a16="http://schemas.microsoft.com/office/drawing/2014/main" val="1799190620"/>
                  </a:ext>
                </a:extLst>
              </a:tr>
              <a:tr h="655599"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Атрибутивтік (семантикалық) ақпарат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9705" marR="29705" marT="0" marB="0"/>
                </a:tc>
                <a:tc gridSpan="2"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Шартты белгілер жүйесіне салынады, бұл ретте оның көлемі 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9705" marR="2970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kk-KZ" sz="1400" dirty="0">
                          <a:effectLst/>
                        </a:rPr>
                        <a:t>Деректер базасында сақталады;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9705" marR="29705" marT="0" marB="0"/>
                </a:tc>
                <a:extLst>
                  <a:ext uri="{0D108BD9-81ED-4DB2-BD59-A6C34878D82A}">
                    <a16:rowId xmlns:a16="http://schemas.microsoft.com/office/drawing/2014/main" val="9566270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62826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49942" y="238650"/>
            <a:ext cx="95794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385" algn="ctr" fontAlgn="t">
              <a:spcAft>
                <a:spcPts val="0"/>
              </a:spcAft>
              <a:tabLst>
                <a:tab pos="540385" algn="l"/>
              </a:tabLst>
            </a:pPr>
            <a:r>
              <a:rPr lang="kk-KZ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Танымал ГАЖ тақырыптық карталарды жасау құралдарын салыстыру және олардың картографиялық бейнетеу әдістерімен байланысы</a:t>
            </a:r>
            <a:endParaRPr lang="ru-RU" sz="16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567156"/>
              </p:ext>
            </p:extLst>
          </p:nvPr>
        </p:nvGraphicFramePr>
        <p:xfrm>
          <a:off x="889884" y="1086493"/>
          <a:ext cx="10953772" cy="16598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47790">
                  <a:extLst>
                    <a:ext uri="{9D8B030D-6E8A-4147-A177-3AD203B41FA5}">
                      <a16:colId xmlns:a16="http://schemas.microsoft.com/office/drawing/2014/main" val="3982607503"/>
                    </a:ext>
                  </a:extLst>
                </a:gridCol>
                <a:gridCol w="2231018">
                  <a:extLst>
                    <a:ext uri="{9D8B030D-6E8A-4147-A177-3AD203B41FA5}">
                      <a16:colId xmlns:a16="http://schemas.microsoft.com/office/drawing/2014/main" val="3772553017"/>
                    </a:ext>
                  </a:extLst>
                </a:gridCol>
                <a:gridCol w="3058674">
                  <a:extLst>
                    <a:ext uri="{9D8B030D-6E8A-4147-A177-3AD203B41FA5}">
                      <a16:colId xmlns:a16="http://schemas.microsoft.com/office/drawing/2014/main" val="2096888988"/>
                    </a:ext>
                  </a:extLst>
                </a:gridCol>
                <a:gridCol w="3016290">
                  <a:extLst>
                    <a:ext uri="{9D8B030D-6E8A-4147-A177-3AD203B41FA5}">
                      <a16:colId xmlns:a16="http://schemas.microsoft.com/office/drawing/2014/main" val="2799391817"/>
                    </a:ext>
                  </a:extLst>
                </a:gridCol>
              </a:tblGrid>
              <a:tr h="316865">
                <a:tc gridSpan="3"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</a:rPr>
                        <a:t>Геоақпараттық  жүйелердегі құралдардың атауы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just" fontAlgn="t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Картографиялық бейне тәсілі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64102763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QGIS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MapInfo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ArcGIS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906748"/>
                  </a:ext>
                </a:extLst>
              </a:tr>
              <a:tr h="154940"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11043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fontAlgn="t"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</a:rPr>
                        <a:t>Бірегей  мәндер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fontAlgn="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Жеке  </a:t>
                      </a:r>
                      <a:r>
                        <a:rPr lang="ru-RU" sz="1400" dirty="0" err="1">
                          <a:effectLst/>
                        </a:rPr>
                        <a:t>мәндер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fontAlgn="t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</a:rPr>
                        <a:t>Бірегей  мәндер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fontAlgn="t"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</a:rPr>
                        <a:t>Таңбашалар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endParaRPr lang="ru-RU" sz="1100" dirty="0">
                        <a:effectLst/>
                      </a:endParaRPr>
                    </a:p>
                    <a:p>
                      <a:pPr algn="just" fontAlgn="t"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</a:rPr>
                        <a:t>Сызықтық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r>
                        <a:rPr lang="ru-RU" sz="1400" dirty="0" err="1">
                          <a:effectLst/>
                        </a:rPr>
                        <a:t>белгілер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r>
                        <a:rPr lang="ru-RU" sz="1400" dirty="0" err="1">
                          <a:effectLst/>
                        </a:rPr>
                        <a:t>Ареалдар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r>
                        <a:rPr lang="ru-RU" sz="1400" dirty="0" err="1">
                          <a:effectLst/>
                        </a:rPr>
                        <a:t>қозғалысының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r>
                        <a:rPr lang="ru-RU" sz="1400" dirty="0" err="1">
                          <a:effectLst/>
                        </a:rPr>
                        <a:t>белгілері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r>
                        <a:rPr lang="ru-RU" sz="1400" dirty="0" err="1">
                          <a:effectLst/>
                        </a:rPr>
                        <a:t>сапалы</a:t>
                      </a:r>
                      <a:r>
                        <a:rPr lang="ru-RU" sz="1400" dirty="0">
                          <a:effectLst/>
                        </a:rPr>
                        <a:t> фон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89783071"/>
                  </a:ext>
                </a:extLst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8749546"/>
              </p:ext>
            </p:extLst>
          </p:nvPr>
        </p:nvGraphicFramePr>
        <p:xfrm>
          <a:off x="889883" y="2718849"/>
          <a:ext cx="10953773" cy="39345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87599">
                  <a:extLst>
                    <a:ext uri="{9D8B030D-6E8A-4147-A177-3AD203B41FA5}">
                      <a16:colId xmlns:a16="http://schemas.microsoft.com/office/drawing/2014/main" val="2375798301"/>
                    </a:ext>
                  </a:extLst>
                </a:gridCol>
                <a:gridCol w="2164544">
                  <a:extLst>
                    <a:ext uri="{9D8B030D-6E8A-4147-A177-3AD203B41FA5}">
                      <a16:colId xmlns:a16="http://schemas.microsoft.com/office/drawing/2014/main" val="3611685856"/>
                    </a:ext>
                  </a:extLst>
                </a:gridCol>
                <a:gridCol w="3136034">
                  <a:extLst>
                    <a:ext uri="{9D8B030D-6E8A-4147-A177-3AD203B41FA5}">
                      <a16:colId xmlns:a16="http://schemas.microsoft.com/office/drawing/2014/main" val="631115399"/>
                    </a:ext>
                  </a:extLst>
                </a:gridCol>
                <a:gridCol w="2965596">
                  <a:extLst>
                    <a:ext uri="{9D8B030D-6E8A-4147-A177-3AD203B41FA5}">
                      <a16:colId xmlns:a16="http://schemas.microsoft.com/office/drawing/2014/main" val="1574728773"/>
                    </a:ext>
                  </a:extLst>
                </a:gridCol>
              </a:tblGrid>
              <a:tr h="693114">
                <a:tc rowSpan="3">
                  <a:txBody>
                    <a:bodyPr/>
                    <a:lstStyle/>
                    <a:p>
                      <a:pPr algn="just" fontAlgn="t"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</a:rPr>
                        <a:t>Градуирленген  белгі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557" marR="44557" marT="0" marB="0"/>
                </a:tc>
                <a:tc>
                  <a:txBody>
                    <a:bodyPr/>
                    <a:lstStyle/>
                    <a:p>
                      <a:pPr algn="just" fontAlgn="t"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</a:rPr>
                        <a:t>Мәндер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r>
                        <a:rPr lang="ru-RU" sz="1400" dirty="0" err="1">
                          <a:effectLst/>
                        </a:rPr>
                        <a:t>ауқымы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557" marR="44557" marT="0" marB="0"/>
                </a:tc>
                <a:tc>
                  <a:txBody>
                    <a:bodyPr/>
                    <a:lstStyle/>
                    <a:p>
                      <a:pPr algn="just" fontAlgn="t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</a:rPr>
                        <a:t>Градуирленген  түс</a:t>
                      </a:r>
                      <a:endParaRPr lang="ru-RU" sz="1400" dirty="0">
                        <a:effectLst/>
                      </a:endParaRPr>
                    </a:p>
                    <a:p>
                      <a:pPr algn="just" fontAlgn="t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</a:rPr>
                        <a:t>Градуирленген  белгі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557" marR="44557" marT="0" marB="0"/>
                </a:tc>
                <a:tc>
                  <a:txBody>
                    <a:bodyPr/>
                    <a:lstStyle/>
                    <a:p>
                      <a:pPr algn="just" fontAlgn="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Картограмма </a:t>
                      </a:r>
                    </a:p>
                    <a:p>
                      <a:pPr algn="just" fontAlgn="t"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</a:rPr>
                        <a:t>Сандық</a:t>
                      </a:r>
                      <a:r>
                        <a:rPr lang="ru-RU" sz="1400" dirty="0">
                          <a:effectLst/>
                        </a:rPr>
                        <a:t> фон</a:t>
                      </a:r>
                    </a:p>
                    <a:p>
                      <a:pPr algn="just" fontAlgn="t"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</a:rPr>
                        <a:t>Белгілер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r>
                        <a:rPr lang="ru-RU" sz="1400" dirty="0" err="1">
                          <a:effectLst/>
                        </a:rPr>
                        <a:t>сызықтық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r>
                        <a:rPr lang="ru-RU" sz="1400" dirty="0" err="1">
                          <a:effectLst/>
                        </a:rPr>
                        <a:t>Белгілер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</a:p>
                    <a:p>
                      <a:pPr algn="just" fontAlgn="t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</a:rPr>
                        <a:t>Қ</a:t>
                      </a:r>
                      <a:r>
                        <a:rPr lang="ru-RU" sz="1400" dirty="0" err="1">
                          <a:effectLst/>
                        </a:rPr>
                        <a:t>озғалыс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r>
                        <a:rPr lang="ru-RU" sz="1400" dirty="0" err="1">
                          <a:effectLst/>
                        </a:rPr>
                        <a:t>белгілері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557" marR="44557" marT="0" marB="0"/>
                </a:tc>
                <a:extLst>
                  <a:ext uri="{0D108BD9-81ED-4DB2-BD59-A6C34878D82A}">
                    <a16:rowId xmlns:a16="http://schemas.microsoft.com/office/drawing/2014/main" val="549006475"/>
                  </a:ext>
                </a:extLst>
              </a:tr>
              <a:tr h="2772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t"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</a:rPr>
                        <a:t>Өлшем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r>
                        <a:rPr lang="ru-RU" sz="1400" dirty="0" err="1">
                          <a:effectLst/>
                        </a:rPr>
                        <a:t>таңбалар</a:t>
                      </a:r>
                      <a:r>
                        <a:rPr lang="ru-RU" sz="1400" dirty="0">
                          <a:effectLst/>
                        </a:rPr>
                        <a:t> (</a:t>
                      </a:r>
                      <a:r>
                        <a:rPr lang="ru-RU" sz="1400" dirty="0" err="1">
                          <a:effectLst/>
                        </a:rPr>
                        <a:t>таңбашалар</a:t>
                      </a:r>
                      <a:r>
                        <a:rPr lang="ru-RU" sz="1400" dirty="0">
                          <a:effectLst/>
                        </a:rPr>
                        <a:t>)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557" marR="44557" marT="0" marB="0"/>
                </a:tc>
                <a:tc>
                  <a:txBody>
                    <a:bodyPr/>
                    <a:lstStyle/>
                    <a:p>
                      <a:pPr algn="just" fontAlgn="t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</a:rPr>
                        <a:t>Пропорционалды таңба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557" marR="44557" marT="0" marB="0"/>
                </a:tc>
                <a:tc>
                  <a:txBody>
                    <a:bodyPr/>
                    <a:lstStyle/>
                    <a:p>
                      <a:pPr algn="just" fontAlgn="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Таңбашалар   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557" marR="44557" marT="0" marB="0"/>
                </a:tc>
                <a:extLst>
                  <a:ext uri="{0D108BD9-81ED-4DB2-BD59-A6C34878D82A}">
                    <a16:rowId xmlns:a16="http://schemas.microsoft.com/office/drawing/2014/main" val="3975680220"/>
                  </a:ext>
                </a:extLst>
              </a:tr>
              <a:tr h="2772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t"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</a:rPr>
                        <a:t>Нүктелердің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r>
                        <a:rPr lang="ru-RU" sz="1400" dirty="0" err="1">
                          <a:effectLst/>
                        </a:rPr>
                        <a:t>тығыздығы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557" marR="44557" marT="0" marB="0"/>
                </a:tc>
                <a:tc>
                  <a:txBody>
                    <a:bodyPr/>
                    <a:lstStyle/>
                    <a:p>
                      <a:pPr algn="just" fontAlgn="t"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</a:rPr>
                        <a:t>Нүктелі</a:t>
                      </a:r>
                      <a:r>
                        <a:rPr lang="kk-KZ" sz="1400" dirty="0">
                          <a:effectLst/>
                        </a:rPr>
                        <a:t> тәсіл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557" marR="44557" marT="0" marB="0"/>
                </a:tc>
                <a:tc>
                  <a:txBody>
                    <a:bodyPr/>
                    <a:lstStyle/>
                    <a:p>
                      <a:pPr algn="just" fontAlgn="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Нүктелі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557" marR="44557" marT="0" marB="0"/>
                </a:tc>
                <a:extLst>
                  <a:ext uri="{0D108BD9-81ED-4DB2-BD59-A6C34878D82A}">
                    <a16:rowId xmlns:a16="http://schemas.microsoft.com/office/drawing/2014/main" val="1538717674"/>
                  </a:ext>
                </a:extLst>
              </a:tr>
              <a:tr h="554491">
                <a:tc>
                  <a:txBody>
                    <a:bodyPr/>
                    <a:lstStyle/>
                    <a:p>
                      <a:pPr algn="just" fontAlgn="t"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</a:rPr>
                        <a:t>Айналмалы диаграмма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557" marR="44557" marT="0" marB="0"/>
                </a:tc>
                <a:tc>
                  <a:txBody>
                    <a:bodyPr/>
                    <a:lstStyle/>
                    <a:p>
                      <a:pPr algn="just" fontAlgn="t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Айналмалы диаграмма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557" marR="44557" marT="0" marB="0"/>
                </a:tc>
                <a:tc>
                  <a:txBody>
                    <a:bodyPr/>
                    <a:lstStyle/>
                    <a:p>
                      <a:pPr algn="just" fontAlgn="t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</a:rPr>
                        <a:t>Айналмалы диаграмма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557" marR="44557" marT="0" marB="0"/>
                </a:tc>
                <a:tc>
                  <a:txBody>
                    <a:bodyPr/>
                    <a:lstStyle/>
                    <a:p>
                      <a:pPr algn="just" fontAlgn="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Картодиаграмма </a:t>
                      </a:r>
                      <a:r>
                        <a:rPr lang="ru-RU" sz="1400" dirty="0" err="1">
                          <a:effectLst/>
                        </a:rPr>
                        <a:t>таңбашалары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r>
                        <a:rPr lang="ru-RU" sz="1400" dirty="0" err="1">
                          <a:effectLst/>
                        </a:rPr>
                        <a:t>локализацияланған</a:t>
                      </a:r>
                      <a:r>
                        <a:rPr lang="ru-RU" sz="1400" dirty="0">
                          <a:effectLst/>
                        </a:rPr>
                        <a:t> диаграмма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557" marR="44557" marT="0" marB="0"/>
                </a:tc>
                <a:extLst>
                  <a:ext uri="{0D108BD9-81ED-4DB2-BD59-A6C34878D82A}">
                    <a16:rowId xmlns:a16="http://schemas.microsoft.com/office/drawing/2014/main" val="2607653330"/>
                  </a:ext>
                </a:extLst>
              </a:tr>
              <a:tr h="415868">
                <a:tc>
                  <a:txBody>
                    <a:bodyPr/>
                    <a:lstStyle/>
                    <a:p>
                      <a:pPr algn="just" fontAlgn="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Гистограмма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557" marR="44557" marT="0" marB="0"/>
                </a:tc>
                <a:tc>
                  <a:txBody>
                    <a:bodyPr/>
                    <a:lstStyle/>
                    <a:p>
                      <a:pPr algn="just" fontAlgn="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Бағандық диаграммалар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557" marR="44557" marT="0" marB="0"/>
                </a:tc>
                <a:tc>
                  <a:txBody>
                    <a:bodyPr/>
                    <a:lstStyle/>
                    <a:p>
                      <a:pPr algn="just" fontAlgn="t"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</a:rPr>
                        <a:t>Бағандық</a:t>
                      </a:r>
                      <a:r>
                        <a:rPr lang="ru-RU" sz="1400" dirty="0">
                          <a:effectLst/>
                        </a:rPr>
                        <a:t> / </a:t>
                      </a:r>
                      <a:r>
                        <a:rPr lang="ru-RU" sz="1400" dirty="0" err="1">
                          <a:effectLst/>
                        </a:rPr>
                        <a:t>сызықтық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r>
                        <a:rPr lang="ru-RU" sz="1400" dirty="0" err="1">
                          <a:effectLst/>
                        </a:rPr>
                        <a:t>диаграммалар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557" marR="44557" marT="0" marB="0"/>
                </a:tc>
                <a:tc>
                  <a:txBody>
                    <a:bodyPr/>
                    <a:lstStyle/>
                    <a:p>
                      <a:pPr algn="just" fontAlgn="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Картодиаграмма Локализацияланған диаграмма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557" marR="44557" marT="0" marB="0"/>
                </a:tc>
                <a:extLst>
                  <a:ext uri="{0D108BD9-81ED-4DB2-BD59-A6C34878D82A}">
                    <a16:rowId xmlns:a16="http://schemas.microsoft.com/office/drawing/2014/main" val="1471938700"/>
                  </a:ext>
                </a:extLst>
              </a:tr>
              <a:tr h="277245">
                <a:tc>
                  <a:txBody>
                    <a:bodyPr/>
                    <a:lstStyle/>
                    <a:p>
                      <a:pPr algn="just" fontAlgn="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557" marR="44557" marT="0" marB="0"/>
                </a:tc>
                <a:tc>
                  <a:txBody>
                    <a:bodyPr/>
                    <a:lstStyle/>
                    <a:p>
                      <a:pPr algn="just" fontAlgn="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557" marR="44557" marT="0" marB="0"/>
                </a:tc>
                <a:tc>
                  <a:txBody>
                    <a:bodyPr/>
                    <a:lstStyle/>
                    <a:p>
                      <a:pPr algn="just" fontAlgn="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Стек </a:t>
                      </a:r>
                      <a:r>
                        <a:rPr lang="ru-RU" sz="1400" dirty="0" err="1">
                          <a:effectLst/>
                        </a:rPr>
                        <a:t>диаграммалары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557" marR="44557" marT="0" marB="0"/>
                </a:tc>
                <a:tc>
                  <a:txBody>
                    <a:bodyPr/>
                    <a:lstStyle/>
                    <a:p>
                      <a:pPr algn="just" fontAlgn="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557" marR="44557" marT="0" marB="0"/>
                </a:tc>
                <a:extLst>
                  <a:ext uri="{0D108BD9-81ED-4DB2-BD59-A6C34878D82A}">
                    <a16:rowId xmlns:a16="http://schemas.microsoft.com/office/drawing/2014/main" val="3014776060"/>
                  </a:ext>
                </a:extLst>
              </a:tr>
              <a:tr h="691919">
                <a:tc rowSpan="2">
                  <a:txBody>
                    <a:bodyPr/>
                    <a:lstStyle/>
                    <a:p>
                      <a:pPr algn="just" fontAlgn="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Интерполяция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557" marR="44557" marT="0" marB="0"/>
                </a:tc>
                <a:tc>
                  <a:txBody>
                    <a:bodyPr/>
                    <a:lstStyle/>
                    <a:p>
                      <a:pPr algn="just" fontAlgn="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Тематические растровые поверхности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557" marR="44557" marT="0" marB="0"/>
                </a:tc>
                <a:tc>
                  <a:txBody>
                    <a:bodyPr/>
                    <a:lstStyle/>
                    <a:p>
                      <a:pPr algn="just" fontAlgn="t"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</a:rPr>
                        <a:t>Растрлық</a:t>
                      </a:r>
                      <a:r>
                        <a:rPr lang="ru-RU" sz="1400" dirty="0">
                          <a:effectLst/>
                        </a:rPr>
                        <a:t>  карта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557" marR="44557" marT="0" marB="0"/>
                </a:tc>
                <a:tc>
                  <a:txBody>
                    <a:bodyPr/>
                    <a:lstStyle/>
                    <a:p>
                      <a:pPr algn="just" fontAlgn="t"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</a:rPr>
                        <a:t>Изосызықтар</a:t>
                      </a:r>
                      <a:endParaRPr lang="ru-RU" sz="1400" dirty="0">
                        <a:effectLst/>
                      </a:endParaRPr>
                    </a:p>
                    <a:p>
                      <a:pPr algn="just" fontAlgn="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Псевдо</a:t>
                      </a:r>
                      <a:r>
                        <a:rPr lang="kk-KZ" sz="1400" dirty="0">
                          <a:effectLst/>
                        </a:rPr>
                        <a:t>сызықтар</a:t>
                      </a:r>
                      <a:r>
                        <a:rPr lang="ru-RU" sz="1400" dirty="0">
                          <a:effectLst/>
                        </a:rPr>
                        <a:t> (интерполяция </a:t>
                      </a:r>
                      <a:r>
                        <a:rPr lang="ru-RU" sz="1400" dirty="0" err="1">
                          <a:effectLst/>
                        </a:rPr>
                        <a:t>құралдарын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r>
                        <a:rPr lang="ru-RU" sz="1400" dirty="0" err="1">
                          <a:effectLst/>
                        </a:rPr>
                        <a:t>пайдалана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r>
                        <a:rPr lang="ru-RU" sz="1400" dirty="0" err="1">
                          <a:effectLst/>
                        </a:rPr>
                        <a:t>отырып</a:t>
                      </a:r>
                      <a:r>
                        <a:rPr lang="ru-RU" sz="1400" dirty="0">
                          <a:effectLst/>
                        </a:rPr>
                        <a:t>))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557" marR="44557" marT="0" marB="0"/>
                </a:tc>
                <a:extLst>
                  <a:ext uri="{0D108BD9-81ED-4DB2-BD59-A6C34878D82A}">
                    <a16:rowId xmlns:a16="http://schemas.microsoft.com/office/drawing/2014/main" val="2135934535"/>
                  </a:ext>
                </a:extLst>
              </a:tr>
              <a:tr h="41586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Карта-призма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557" marR="44557" marT="0" marB="0"/>
                </a:tc>
                <a:tc>
                  <a:txBody>
                    <a:bodyPr/>
                    <a:lstStyle/>
                    <a:p>
                      <a:pPr algn="just" fontAlgn="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Картограмма</a:t>
                      </a:r>
                    </a:p>
                    <a:p>
                      <a:pPr algn="just" fontAlgn="t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</a:rPr>
                        <a:t>Үшөлшемді </a:t>
                      </a:r>
                      <a:r>
                        <a:rPr lang="kk-KZ" sz="1400" dirty="0" smtClean="0">
                          <a:effectLst/>
                        </a:rPr>
                        <a:t>карта</a:t>
                      </a:r>
                      <a:endParaRPr lang="ru-RU" sz="1400" dirty="0">
                        <a:effectLst/>
                      </a:endParaRPr>
                    </a:p>
                  </a:txBody>
                  <a:tcPr marL="44557" marR="44557" marT="0" marB="0"/>
                </a:tc>
                <a:tc>
                  <a:txBody>
                    <a:bodyPr/>
                    <a:lstStyle/>
                    <a:p>
                      <a:pPr algn="just" fontAlgn="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557" marR="44557" marT="0" marB="0"/>
                </a:tc>
                <a:extLst>
                  <a:ext uri="{0D108BD9-81ED-4DB2-BD59-A6C34878D82A}">
                    <a16:rowId xmlns:a16="http://schemas.microsoft.com/office/drawing/2014/main" val="36729048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857649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43313" y="391885"/>
            <a:ext cx="63427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err="1" smtClean="0"/>
              <a:t>Картографиялы</a:t>
            </a:r>
            <a:r>
              <a:rPr lang="kk-KZ" sz="2000" dirty="0" smtClean="0"/>
              <a:t>қ бейнелерді</a:t>
            </a:r>
            <a:r>
              <a:rPr lang="kk-KZ" sz="2000" b="1" dirty="0" smtClean="0"/>
              <a:t>ң</a:t>
            </a:r>
            <a:r>
              <a:rPr lang="kk-KZ" sz="2000" dirty="0" smtClean="0"/>
              <a:t> жіктелуі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71068" y="1531648"/>
            <a:ext cx="2813962" cy="64633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indent="540385" algn="just" fontAlgn="t">
              <a:spcAft>
                <a:spcPts val="0"/>
              </a:spcAft>
              <a:tabLst>
                <a:tab pos="540385" algn="l"/>
              </a:tabLst>
            </a:pPr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Геодеректердің орналасқан жері </a:t>
            </a:r>
            <a:r>
              <a:rPr lang="kk-KZ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бойынша   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826578" y="1599929"/>
            <a:ext cx="5993244" cy="36933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r>
              <a:rPr lang="kk-KZ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кері байланыссыз дәстүрлі картографиялық бейнелер (КБ)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826578" y="1103629"/>
            <a:ext cx="912429" cy="36933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r>
              <a:rPr lang="kk-KZ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сандық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826578" y="2177979"/>
            <a:ext cx="1231427" cy="36933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r>
              <a:rPr lang="kk-KZ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өтпелі топ </a:t>
            </a:r>
            <a:endParaRPr lang="ru-RU" dirty="0"/>
          </a:p>
        </p:txBody>
      </p:sp>
      <p:cxnSp>
        <p:nvCxnSpPr>
          <p:cNvPr id="8" name="Прямая со стрелкой 7"/>
          <p:cNvCxnSpPr>
            <a:stCxn id="3" idx="3"/>
            <a:endCxn id="5" idx="1"/>
          </p:cNvCxnSpPr>
          <p:nvPr/>
        </p:nvCxnSpPr>
        <p:spPr>
          <a:xfrm flipV="1">
            <a:off x="3585030" y="1288295"/>
            <a:ext cx="1241548" cy="5665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>
            <a:stCxn id="3" idx="3"/>
            <a:endCxn id="4" idx="1"/>
          </p:cNvCxnSpPr>
          <p:nvPr/>
        </p:nvCxnSpPr>
        <p:spPr>
          <a:xfrm flipV="1">
            <a:off x="3585030" y="1784595"/>
            <a:ext cx="1241548" cy="70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>
            <a:stCxn id="3" idx="3"/>
            <a:endCxn id="6" idx="1"/>
          </p:cNvCxnSpPr>
          <p:nvPr/>
        </p:nvCxnSpPr>
        <p:spPr>
          <a:xfrm>
            <a:off x="3585030" y="1854814"/>
            <a:ext cx="1241548" cy="5078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771068" y="3331420"/>
            <a:ext cx="2389052" cy="36933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Сақтау орны бойынша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826579" y="3008254"/>
            <a:ext cx="6334908" cy="36933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  <a:tabLst>
                <a:tab pos="540385" algn="l"/>
              </a:tabLst>
            </a:pPr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материалдық электрлік емес тасығыштағы КБ (қағаз және т.б</a:t>
            </a:r>
            <a:r>
              <a:rPr lang="kk-KZ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.) 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826578" y="3758222"/>
            <a:ext cx="6386287" cy="64633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kk-KZ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электрондық және оптикалық ақпарат тасығыштарындағы компьютерлік КБ 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771068" y="4677175"/>
            <a:ext cx="2683332" cy="120032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kk-KZ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Карта құрамына кіретін картографиялық модельдердің саны бойынша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826578" y="4785189"/>
            <a:ext cx="5652958" cy="36933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r>
              <a:rPr lang="kk-KZ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картографиялық модельдердің бір түрінен тұратын КБ. 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4826578" y="5639516"/>
            <a:ext cx="5993051" cy="36933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r>
              <a:rPr lang="kk-KZ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картографиялық модельдердің бірнеше түрін қамтитын КБ</a:t>
            </a:r>
            <a:endParaRPr lang="ru-RU" dirty="0"/>
          </a:p>
        </p:txBody>
      </p:sp>
      <p:cxnSp>
        <p:nvCxnSpPr>
          <p:cNvPr id="20" name="Прямая со стрелкой 19"/>
          <p:cNvCxnSpPr>
            <a:stCxn id="13" idx="3"/>
            <a:endCxn id="14" idx="1"/>
          </p:cNvCxnSpPr>
          <p:nvPr/>
        </p:nvCxnSpPr>
        <p:spPr>
          <a:xfrm flipV="1">
            <a:off x="3160120" y="3192920"/>
            <a:ext cx="1666459" cy="3231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>
            <a:stCxn id="13" idx="3"/>
            <a:endCxn id="15" idx="1"/>
          </p:cNvCxnSpPr>
          <p:nvPr/>
        </p:nvCxnSpPr>
        <p:spPr>
          <a:xfrm>
            <a:off x="3160120" y="3516086"/>
            <a:ext cx="1666458" cy="5653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>
            <a:stCxn id="16" idx="3"/>
            <a:endCxn id="17" idx="1"/>
          </p:cNvCxnSpPr>
          <p:nvPr/>
        </p:nvCxnSpPr>
        <p:spPr>
          <a:xfrm flipV="1">
            <a:off x="3454400" y="4969855"/>
            <a:ext cx="1372178" cy="3074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>
            <a:stCxn id="16" idx="3"/>
            <a:endCxn id="18" idx="1"/>
          </p:cNvCxnSpPr>
          <p:nvPr/>
        </p:nvCxnSpPr>
        <p:spPr>
          <a:xfrm>
            <a:off x="3454400" y="5277340"/>
            <a:ext cx="1372178" cy="5468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21996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84620" y="167194"/>
            <a:ext cx="93762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385" algn="ctr">
              <a:spcAft>
                <a:spcPts val="0"/>
              </a:spcAft>
              <a:tabLst>
                <a:tab pos="540385" algn="l"/>
              </a:tabLst>
            </a:pPr>
            <a:r>
              <a:rPr lang="kk-KZ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Картографиялық бейнелердің сипаттамаларын салыстыру  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559587"/>
              </p:ext>
            </p:extLst>
          </p:nvPr>
        </p:nvGraphicFramePr>
        <p:xfrm>
          <a:off x="432927" y="789177"/>
          <a:ext cx="11190513" cy="561633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68839">
                  <a:extLst>
                    <a:ext uri="{9D8B030D-6E8A-4147-A177-3AD203B41FA5}">
                      <a16:colId xmlns:a16="http://schemas.microsoft.com/office/drawing/2014/main" val="2006111272"/>
                    </a:ext>
                  </a:extLst>
                </a:gridCol>
                <a:gridCol w="1643617">
                  <a:extLst>
                    <a:ext uri="{9D8B030D-6E8A-4147-A177-3AD203B41FA5}">
                      <a16:colId xmlns:a16="http://schemas.microsoft.com/office/drawing/2014/main" val="1302707245"/>
                    </a:ext>
                  </a:extLst>
                </a:gridCol>
                <a:gridCol w="1930400">
                  <a:extLst>
                    <a:ext uri="{9D8B030D-6E8A-4147-A177-3AD203B41FA5}">
                      <a16:colId xmlns:a16="http://schemas.microsoft.com/office/drawing/2014/main" val="1188606194"/>
                    </a:ext>
                  </a:extLst>
                </a:gridCol>
                <a:gridCol w="2307772">
                  <a:extLst>
                    <a:ext uri="{9D8B030D-6E8A-4147-A177-3AD203B41FA5}">
                      <a16:colId xmlns:a16="http://schemas.microsoft.com/office/drawing/2014/main" val="3468177745"/>
                    </a:ext>
                  </a:extLst>
                </a:gridCol>
                <a:gridCol w="3439885">
                  <a:extLst>
                    <a:ext uri="{9D8B030D-6E8A-4147-A177-3AD203B41FA5}">
                      <a16:colId xmlns:a16="http://schemas.microsoft.com/office/drawing/2014/main" val="4260094644"/>
                    </a:ext>
                  </a:extLst>
                </a:gridCol>
              </a:tblGrid>
              <a:tr h="633637">
                <a:tc>
                  <a:txBody>
                    <a:bodyPr/>
                    <a:lstStyle/>
                    <a:p>
                      <a:pPr algn="ctr">
                        <a:tabLst>
                          <a:tab pos="540385" algn="l"/>
                        </a:tabLst>
                      </a:pPr>
                      <a:r>
                        <a:rPr lang="kk-KZ" sz="1600" dirty="0" smtClean="0">
                          <a:effectLst/>
                        </a:rPr>
                        <a:t>Картографиялық </a:t>
                      </a:r>
                      <a:r>
                        <a:rPr lang="kk-KZ" sz="1600" dirty="0">
                          <a:effectLst/>
                        </a:rPr>
                        <a:t>бейнелер сипаттама-лары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3540" marR="2354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kk-KZ" sz="1600" dirty="0">
                          <a:effectLst/>
                        </a:rPr>
                        <a:t>Дәстүрлі (қағаз) КБ (ДКБ)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3540" marR="2354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kk-KZ" sz="1600" dirty="0">
                          <a:effectLst/>
                        </a:rPr>
                        <a:t>Электрондық растрлық картография-лық бейне (ЭРКБ)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3540" marR="2354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kk-KZ" sz="1600" dirty="0">
                          <a:effectLst/>
                        </a:rPr>
                        <a:t>Электрондық векторлық картографиялық бейне (ЭВКБ)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3540" marR="2354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kk-KZ" sz="1600" dirty="0">
                          <a:effectLst/>
                        </a:rPr>
                        <a:t>Сандық картаның картографиялық бейнесі (СККБ)</a:t>
                      </a:r>
                      <a:endParaRPr lang="ru-RU" sz="14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3540" marR="23540" marT="0" marB="0"/>
                </a:tc>
                <a:extLst>
                  <a:ext uri="{0D108BD9-81ED-4DB2-BD59-A6C34878D82A}">
                    <a16:rowId xmlns:a16="http://schemas.microsoft.com/office/drawing/2014/main" val="4251650989"/>
                  </a:ext>
                </a:extLst>
              </a:tr>
              <a:tr h="11920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500" dirty="0" err="1">
                          <a:effectLst/>
                        </a:rPr>
                        <a:t>Құру</a:t>
                      </a:r>
                      <a:r>
                        <a:rPr lang="ru-RU" sz="1500" dirty="0">
                          <a:effectLst/>
                        </a:rPr>
                        <a:t>  </a:t>
                      </a:r>
                      <a:r>
                        <a:rPr lang="ru-RU" sz="1500" dirty="0" err="1">
                          <a:effectLst/>
                        </a:rPr>
                        <a:t>үшін</a:t>
                      </a:r>
                      <a:r>
                        <a:rPr lang="ru-RU" sz="1500" dirty="0">
                          <a:effectLst/>
                        </a:rPr>
                        <a:t> </a:t>
                      </a:r>
                      <a:r>
                        <a:rPr lang="ru-RU" sz="1500" dirty="0" err="1">
                          <a:effectLst/>
                        </a:rPr>
                        <a:t>негіз</a:t>
                      </a:r>
                      <a:r>
                        <a:rPr lang="kk-KZ" sz="1500" dirty="0">
                          <a:effectLst/>
                        </a:rPr>
                        <a:t>гі </a:t>
                      </a:r>
                      <a:r>
                        <a:rPr lang="ru-RU" sz="1500" dirty="0" err="1">
                          <a:effectLst/>
                        </a:rPr>
                        <a:t>деректе</a:t>
                      </a:r>
                      <a:r>
                        <a:rPr lang="kk-KZ" sz="1500" dirty="0">
                          <a:effectLst/>
                        </a:rPr>
                        <a:t>р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3540" marR="23540" marT="0" marB="0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540385" algn="l"/>
                        </a:tabLst>
                        <a:defRPr/>
                      </a:pPr>
                      <a:r>
                        <a:rPr lang="ru-RU" sz="1500" dirty="0" err="1">
                          <a:effectLst/>
                        </a:rPr>
                        <a:t>Түсіру</a:t>
                      </a:r>
                      <a:r>
                        <a:rPr lang="ru-RU" sz="1500" dirty="0">
                          <a:effectLst/>
                        </a:rPr>
                        <a:t>   </a:t>
                      </a:r>
                      <a:r>
                        <a:rPr lang="ru-RU" sz="1500" dirty="0" err="1">
                          <a:effectLst/>
                        </a:rPr>
                        <a:t>кезінде</a:t>
                      </a:r>
                      <a:r>
                        <a:rPr lang="ru-RU" sz="1500" dirty="0">
                          <a:effectLst/>
                        </a:rPr>
                        <a:t> </a:t>
                      </a:r>
                      <a:r>
                        <a:rPr lang="ru-RU" sz="1500" dirty="0" err="1">
                          <a:effectLst/>
                        </a:rPr>
                        <a:t>алынған</a:t>
                      </a:r>
                      <a:r>
                        <a:rPr lang="ru-RU" sz="1500" dirty="0">
                          <a:effectLst/>
                        </a:rPr>
                        <a:t> </a:t>
                      </a:r>
                      <a:r>
                        <a:rPr lang="ru-RU" sz="1500" dirty="0" err="1" smtClean="0">
                          <a:effectLst/>
                        </a:rPr>
                        <a:t>геодеректер</a:t>
                      </a:r>
                      <a:r>
                        <a:rPr lang="ru-RU" sz="1500" dirty="0" smtClean="0">
                          <a:effectLst/>
                        </a:rPr>
                        <a:t>, </a:t>
                      </a:r>
                      <a:r>
                        <a:rPr lang="ru-RU" sz="1500" dirty="0" err="1" smtClean="0">
                          <a:effectLst/>
                        </a:rPr>
                        <a:t>статистикалық</a:t>
                      </a:r>
                      <a:r>
                        <a:rPr lang="ru-RU" sz="1500" dirty="0" smtClean="0">
                          <a:effectLst/>
                        </a:rPr>
                        <a:t> </a:t>
                      </a:r>
                      <a:r>
                        <a:rPr lang="ru-RU" sz="1500" dirty="0" err="1" smtClean="0">
                          <a:effectLst/>
                        </a:rPr>
                        <a:t>деректер</a:t>
                      </a:r>
                      <a:endParaRPr lang="ru-RU" sz="1500" dirty="0" smtClean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3540" marR="23540" marT="0" marB="0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540385" algn="l"/>
                        </a:tabLst>
                        <a:defRPr/>
                      </a:pPr>
                      <a:r>
                        <a:rPr lang="kk-KZ" sz="1500" dirty="0">
                          <a:effectLst/>
                        </a:rPr>
                        <a:t>ДКБ </a:t>
                      </a:r>
                      <a:r>
                        <a:rPr lang="ru-RU" sz="1500" dirty="0" err="1">
                          <a:effectLst/>
                        </a:rPr>
                        <a:t>сканерлік</a:t>
                      </a:r>
                      <a:r>
                        <a:rPr lang="ru-RU" sz="1500" dirty="0">
                          <a:effectLst/>
                        </a:rPr>
                        <a:t> </a:t>
                      </a:r>
                      <a:r>
                        <a:rPr lang="ru-RU" sz="1500" dirty="0" err="1">
                          <a:effectLst/>
                        </a:rPr>
                        <a:t>бейнесі</a:t>
                      </a:r>
                      <a:r>
                        <a:rPr lang="ru-RU" sz="1500" dirty="0">
                          <a:effectLst/>
                        </a:rPr>
                        <a:t>, </a:t>
                      </a:r>
                      <a:r>
                        <a:rPr lang="ru-RU" sz="1500" dirty="0" err="1" smtClean="0">
                          <a:effectLst/>
                        </a:rPr>
                        <a:t>растерленген</a:t>
                      </a:r>
                      <a:r>
                        <a:rPr lang="ru-RU" sz="1500" dirty="0" smtClean="0">
                          <a:effectLst/>
                        </a:rPr>
                        <a:t> ЭВ</a:t>
                      </a:r>
                      <a:r>
                        <a:rPr lang="kk-KZ" sz="1500" dirty="0" smtClean="0">
                          <a:effectLst/>
                        </a:rPr>
                        <a:t>КБ</a:t>
                      </a:r>
                      <a:r>
                        <a:rPr lang="ru-RU" sz="1500" dirty="0" smtClean="0">
                          <a:effectLst/>
                        </a:rPr>
                        <a:t>, </a:t>
                      </a:r>
                      <a:r>
                        <a:rPr lang="kk-KZ" sz="1500" dirty="0" smtClean="0">
                          <a:effectLst/>
                        </a:rPr>
                        <a:t>СКБ</a:t>
                      </a:r>
                      <a:endParaRPr lang="ru-RU" sz="1500" dirty="0" smtClean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endParaRPr lang="ru-RU" sz="15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3540" marR="2354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500">
                          <a:effectLst/>
                        </a:rPr>
                        <a:t>Векторланған  ЭРКБ, </a:t>
                      </a:r>
                      <a:r>
                        <a:rPr lang="kk-KZ" sz="1500">
                          <a:effectLst/>
                        </a:rPr>
                        <a:t>СКБ</a:t>
                      </a:r>
                      <a:endParaRPr lang="ru-RU" sz="15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3540" marR="2354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kk-KZ" sz="1500" dirty="0">
                          <a:effectLst/>
                        </a:rPr>
                        <a:t>ГАМ</a:t>
                      </a:r>
                      <a:r>
                        <a:rPr lang="ru-RU" sz="1500" dirty="0" smtClean="0">
                          <a:effectLst/>
                        </a:rPr>
                        <a:t>-да </a:t>
                      </a:r>
                      <a:r>
                        <a:rPr lang="ru-RU" sz="1500" dirty="0" err="1">
                          <a:effectLst/>
                        </a:rPr>
                        <a:t>қамтылған</a:t>
                      </a:r>
                      <a:r>
                        <a:rPr lang="ru-RU" sz="1500" dirty="0">
                          <a:effectLst/>
                        </a:rPr>
                        <a:t> </a:t>
                      </a:r>
                      <a:r>
                        <a:rPr lang="ru-RU" sz="1500" dirty="0" err="1">
                          <a:effectLst/>
                        </a:rPr>
                        <a:t>геодандар</a:t>
                      </a:r>
                      <a:endParaRPr lang="ru-RU" sz="15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500" dirty="0">
                          <a:effectLst/>
                        </a:rPr>
                        <a:t> 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3540" marR="23540" marT="0" marB="0"/>
                </a:tc>
                <a:extLst>
                  <a:ext uri="{0D108BD9-81ED-4DB2-BD59-A6C34878D82A}">
                    <a16:rowId xmlns:a16="http://schemas.microsoft.com/office/drawing/2014/main" val="3795622870"/>
                  </a:ext>
                </a:extLst>
              </a:tr>
              <a:tr h="543118">
                <a:tc>
                  <a:txBody>
                    <a:bodyPr/>
                    <a:lstStyle/>
                    <a:p>
                      <a:pPr indent="13970" algn="ctr"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kk-KZ" sz="1500" dirty="0">
                          <a:effectLst/>
                        </a:rPr>
                        <a:t>Кеңістіктік деректер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3540" marR="23540" marT="0" marB="0"/>
                </a:tc>
                <a:tc gridSpan="3">
                  <a:txBody>
                    <a:bodyPr/>
                    <a:lstStyle/>
                    <a:p>
                      <a:pPr indent="13970" algn="ctr"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500" dirty="0" err="1">
                          <a:effectLst/>
                        </a:rPr>
                        <a:t>Барлық</a:t>
                      </a:r>
                      <a:r>
                        <a:rPr lang="ru-RU" sz="1500" dirty="0">
                          <a:effectLst/>
                        </a:rPr>
                        <a:t>  </a:t>
                      </a:r>
                      <a:r>
                        <a:rPr lang="ru-RU" sz="1500" dirty="0" err="1">
                          <a:effectLst/>
                        </a:rPr>
                        <a:t>ақпарат</a:t>
                      </a:r>
                      <a:r>
                        <a:rPr lang="ru-RU" sz="1500" dirty="0">
                          <a:effectLst/>
                        </a:rPr>
                        <a:t> </a:t>
                      </a:r>
                      <a:r>
                        <a:rPr lang="ru-RU" sz="1500" dirty="0" err="1">
                          <a:effectLst/>
                        </a:rPr>
                        <a:t>картада</a:t>
                      </a:r>
                      <a:r>
                        <a:rPr lang="ru-RU" sz="1500" dirty="0">
                          <a:effectLst/>
                        </a:rPr>
                        <a:t>, карта-</a:t>
                      </a:r>
                      <a:r>
                        <a:rPr lang="ru-RU" sz="1500" dirty="0" err="1">
                          <a:effectLst/>
                        </a:rPr>
                        <a:t>ақпарат</a:t>
                      </a:r>
                      <a:r>
                        <a:rPr lang="ru-RU" sz="1500" dirty="0">
                          <a:effectLst/>
                        </a:rPr>
                        <a:t> </a:t>
                      </a:r>
                      <a:r>
                        <a:rPr lang="ru-RU" sz="1500" dirty="0" err="1">
                          <a:effectLst/>
                        </a:rPr>
                        <a:t>жинаушы</a:t>
                      </a:r>
                      <a:endParaRPr lang="ru-RU" sz="1500" dirty="0">
                        <a:effectLst/>
                      </a:endParaRPr>
                    </a:p>
                    <a:p>
                      <a:pPr indent="13970" algn="ctr"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500" dirty="0">
                          <a:effectLst/>
                        </a:rPr>
                        <a:t> 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3540" marR="2354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13970" algn="ctr"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kk-KZ" sz="1500" dirty="0">
                          <a:effectLst/>
                        </a:rPr>
                        <a:t>СКБ </a:t>
                      </a:r>
                      <a:r>
                        <a:rPr lang="kk-KZ" sz="1500" dirty="0" smtClean="0">
                          <a:effectLst/>
                        </a:rPr>
                        <a:t>да </a:t>
                      </a:r>
                      <a:r>
                        <a:rPr lang="kk-KZ" sz="1500" dirty="0">
                          <a:effectLst/>
                        </a:rPr>
                        <a:t>ГАМ</a:t>
                      </a:r>
                      <a:r>
                        <a:rPr lang="ru-RU" sz="1500" dirty="0">
                          <a:effectLst/>
                        </a:rPr>
                        <a:t>-де </a:t>
                      </a:r>
                      <a:r>
                        <a:rPr lang="ru-RU" sz="1500" dirty="0" err="1">
                          <a:effectLst/>
                        </a:rPr>
                        <a:t>қамтылған</a:t>
                      </a:r>
                      <a:r>
                        <a:rPr lang="ru-RU" sz="1500" dirty="0">
                          <a:effectLst/>
                        </a:rPr>
                        <a:t> </a:t>
                      </a:r>
                      <a:r>
                        <a:rPr lang="ru-RU" sz="1500" dirty="0" err="1">
                          <a:effectLst/>
                        </a:rPr>
                        <a:t>ақпараттың</a:t>
                      </a:r>
                      <a:r>
                        <a:rPr lang="ru-RU" sz="1500" dirty="0">
                          <a:effectLst/>
                        </a:rPr>
                        <a:t> </a:t>
                      </a:r>
                      <a:r>
                        <a:rPr lang="ru-RU" sz="1500" dirty="0" err="1">
                          <a:effectLst/>
                        </a:rPr>
                        <a:t>барлығы</a:t>
                      </a:r>
                      <a:r>
                        <a:rPr lang="ru-RU" sz="1500" dirty="0">
                          <a:effectLst/>
                        </a:rPr>
                        <a:t> </a:t>
                      </a:r>
                      <a:r>
                        <a:rPr lang="ru-RU" sz="1500" dirty="0" err="1">
                          <a:effectLst/>
                        </a:rPr>
                        <a:t>немесе</a:t>
                      </a:r>
                      <a:r>
                        <a:rPr lang="ru-RU" sz="1500" dirty="0">
                          <a:effectLst/>
                        </a:rPr>
                        <a:t> </a:t>
                      </a:r>
                      <a:r>
                        <a:rPr lang="ru-RU" sz="1500" dirty="0" err="1">
                          <a:effectLst/>
                        </a:rPr>
                        <a:t>бөлігі</a:t>
                      </a:r>
                      <a:r>
                        <a:rPr lang="ru-RU" sz="1500" dirty="0">
                          <a:effectLst/>
                        </a:rPr>
                        <a:t> </a:t>
                      </a:r>
                      <a:r>
                        <a:rPr lang="ru-RU" sz="1500" dirty="0" err="1">
                          <a:effectLst/>
                        </a:rPr>
                        <a:t>бейнеленеді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3540" marR="23540" marT="0" marB="0"/>
                </a:tc>
                <a:extLst>
                  <a:ext uri="{0D108BD9-81ED-4DB2-BD59-A6C34878D82A}">
                    <a16:rowId xmlns:a16="http://schemas.microsoft.com/office/drawing/2014/main" val="2457390756"/>
                  </a:ext>
                </a:extLst>
              </a:tr>
              <a:tr h="724157">
                <a:tc>
                  <a:txBody>
                    <a:bodyPr/>
                    <a:lstStyle/>
                    <a:p>
                      <a:pPr indent="13970" algn="ctr"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500" dirty="0" err="1" smtClean="0">
                          <a:effectLst/>
                        </a:rPr>
                        <a:t>Картографиялық</a:t>
                      </a:r>
                      <a:r>
                        <a:rPr lang="ru-RU" sz="1500" dirty="0" smtClean="0">
                          <a:effectLst/>
                        </a:rPr>
                        <a:t> проекция</a:t>
                      </a:r>
                    </a:p>
                    <a:p>
                      <a:pPr indent="13970" algn="ctr"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500" dirty="0" smtClean="0">
                          <a:effectLst/>
                        </a:rPr>
                        <a:t> (</a:t>
                      </a:r>
                      <a:r>
                        <a:rPr lang="ru-RU" sz="1500" dirty="0" err="1" smtClean="0">
                          <a:effectLst/>
                        </a:rPr>
                        <a:t>жасау</a:t>
                      </a:r>
                      <a:r>
                        <a:rPr lang="ru-RU" sz="1500" dirty="0" smtClean="0">
                          <a:effectLst/>
                        </a:rPr>
                        <a:t> </a:t>
                      </a:r>
                      <a:r>
                        <a:rPr lang="ru-RU" sz="1500" dirty="0" err="1">
                          <a:effectLst/>
                        </a:rPr>
                        <a:t>кезінде</a:t>
                      </a:r>
                      <a:r>
                        <a:rPr lang="ru-RU" sz="1500" dirty="0">
                          <a:effectLst/>
                        </a:rPr>
                        <a:t> </a:t>
                      </a:r>
                      <a:r>
                        <a:rPr lang="ru-RU" sz="1500" dirty="0" err="1" smtClean="0">
                          <a:effectLst/>
                        </a:rPr>
                        <a:t>қойылады</a:t>
                      </a:r>
                      <a:r>
                        <a:rPr lang="ru-RU" sz="1500" dirty="0" smtClean="0">
                          <a:effectLst/>
                        </a:rPr>
                        <a:t>)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3540" marR="23540" marT="0" marB="0"/>
                </a:tc>
                <a:tc>
                  <a:txBody>
                    <a:bodyPr/>
                    <a:lstStyle/>
                    <a:p>
                      <a:pPr indent="13970" algn="ctr"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500" dirty="0" err="1" smtClean="0">
                          <a:effectLst/>
                        </a:rPr>
                        <a:t>Пайдаланушы</a:t>
                      </a:r>
                      <a:r>
                        <a:rPr lang="ru-RU" sz="1500" dirty="0" smtClean="0">
                          <a:effectLst/>
                        </a:rPr>
                        <a:t> </a:t>
                      </a:r>
                      <a:r>
                        <a:rPr lang="ru-RU" sz="1500" dirty="0" err="1">
                          <a:effectLst/>
                        </a:rPr>
                        <a:t>өзгерте</a:t>
                      </a:r>
                      <a:r>
                        <a:rPr lang="ru-RU" sz="1500" dirty="0">
                          <a:effectLst/>
                        </a:rPr>
                        <a:t> </a:t>
                      </a:r>
                      <a:r>
                        <a:rPr lang="ru-RU" sz="1500" dirty="0" err="1">
                          <a:effectLst/>
                        </a:rPr>
                        <a:t>алмайды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3540" marR="23540" marT="0" marB="0"/>
                </a:tc>
                <a:tc>
                  <a:txBody>
                    <a:bodyPr/>
                    <a:lstStyle/>
                    <a:p>
                      <a:pPr indent="13970" algn="ctr"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500" dirty="0" err="1" smtClean="0">
                          <a:effectLst/>
                        </a:rPr>
                        <a:t>Пайдаланушы</a:t>
                      </a:r>
                      <a:r>
                        <a:rPr lang="ru-RU" sz="1500" dirty="0" smtClean="0">
                          <a:effectLst/>
                        </a:rPr>
                        <a:t> </a:t>
                      </a:r>
                      <a:r>
                        <a:rPr lang="kk-KZ" sz="1500" dirty="0">
                          <a:effectLst/>
                        </a:rPr>
                        <a:t>ЭРКБ</a:t>
                      </a:r>
                      <a:r>
                        <a:rPr lang="ru-RU" sz="1500" dirty="0">
                          <a:effectLst/>
                        </a:rPr>
                        <a:t>-д</a:t>
                      </a:r>
                      <a:r>
                        <a:rPr lang="kk-KZ" sz="1500" dirty="0">
                          <a:effectLst/>
                        </a:rPr>
                        <a:t>е</a:t>
                      </a:r>
                      <a:r>
                        <a:rPr lang="ru-RU" sz="1500" dirty="0">
                          <a:effectLst/>
                        </a:rPr>
                        <a:t>н </a:t>
                      </a:r>
                      <a:r>
                        <a:rPr lang="kk-KZ" sz="1500" dirty="0">
                          <a:effectLst/>
                        </a:rPr>
                        <a:t>СКБ</a:t>
                      </a:r>
                      <a:r>
                        <a:rPr lang="ru-RU" sz="1500" dirty="0">
                          <a:effectLst/>
                        </a:rPr>
                        <a:t> </a:t>
                      </a:r>
                      <a:r>
                        <a:rPr lang="ru-RU" sz="1500" dirty="0" err="1">
                          <a:effectLst/>
                        </a:rPr>
                        <a:t>жасаған</a:t>
                      </a:r>
                      <a:r>
                        <a:rPr lang="ru-RU" sz="1500" dirty="0">
                          <a:effectLst/>
                        </a:rPr>
                        <a:t> </a:t>
                      </a:r>
                      <a:r>
                        <a:rPr lang="ru-RU" sz="1500" dirty="0" err="1">
                          <a:effectLst/>
                        </a:rPr>
                        <a:t>жағдайда</a:t>
                      </a:r>
                      <a:r>
                        <a:rPr lang="ru-RU" sz="1500" dirty="0">
                          <a:effectLst/>
                        </a:rPr>
                        <a:t> </a:t>
                      </a:r>
                      <a:r>
                        <a:rPr lang="ru-RU" sz="1500" dirty="0" err="1">
                          <a:effectLst/>
                        </a:rPr>
                        <a:t>өзгерте</a:t>
                      </a:r>
                      <a:r>
                        <a:rPr lang="ru-RU" sz="1500" dirty="0">
                          <a:effectLst/>
                        </a:rPr>
                        <a:t> </a:t>
                      </a:r>
                      <a:r>
                        <a:rPr lang="ru-RU" sz="1500" dirty="0" err="1">
                          <a:effectLst/>
                        </a:rPr>
                        <a:t>алады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3540" marR="23540" marT="0" marB="0"/>
                </a:tc>
                <a:tc>
                  <a:txBody>
                    <a:bodyPr/>
                    <a:lstStyle/>
                    <a:p>
                      <a:pPr indent="13970" algn="ctr"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kk-KZ" sz="1500" dirty="0">
                          <a:effectLst/>
                        </a:rPr>
                        <a:t>Пайдаланушы  СК-дан ЭРКБ құрылған жағдайда өзгерте алады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3540" marR="23540" marT="0" marB="0"/>
                </a:tc>
                <a:tc>
                  <a:txBody>
                    <a:bodyPr/>
                    <a:lstStyle/>
                    <a:p>
                      <a:pPr indent="13970" algn="ctr"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500">
                          <a:effectLst/>
                        </a:rPr>
                        <a:t>Пайдаланушы   проекцияны өзгерту мүмкіндігі бар</a:t>
                      </a:r>
                      <a:endParaRPr lang="ru-RU" sz="15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3540" marR="23540" marT="0" marB="0"/>
                </a:tc>
                <a:extLst>
                  <a:ext uri="{0D108BD9-81ED-4DB2-BD59-A6C34878D82A}">
                    <a16:rowId xmlns:a16="http://schemas.microsoft.com/office/drawing/2014/main" val="4107255679"/>
                  </a:ext>
                </a:extLst>
              </a:tr>
              <a:tr h="1267275">
                <a:tc>
                  <a:txBody>
                    <a:bodyPr/>
                    <a:lstStyle/>
                    <a:p>
                      <a:pPr indent="13970" algn="ctr"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endParaRPr lang="ru-RU" sz="1500" dirty="0" smtClean="0">
                        <a:effectLst/>
                      </a:endParaRPr>
                    </a:p>
                    <a:p>
                      <a:pPr indent="13970" algn="ctr"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500" dirty="0" err="1" smtClean="0">
                          <a:effectLst/>
                        </a:rPr>
                        <a:t>Атрибутивтік</a:t>
                      </a:r>
                      <a:r>
                        <a:rPr lang="ru-RU" sz="1500" dirty="0" smtClean="0">
                          <a:effectLst/>
                        </a:rPr>
                        <a:t> </a:t>
                      </a:r>
                      <a:r>
                        <a:rPr lang="ru-RU" sz="1500" dirty="0" err="1">
                          <a:effectLst/>
                        </a:rPr>
                        <a:t>ақпарат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3540" marR="23540" marT="0" marB="0"/>
                </a:tc>
                <a:tc gridSpan="3">
                  <a:txBody>
                    <a:bodyPr/>
                    <a:lstStyle/>
                    <a:p>
                      <a:pPr indent="13970" algn="ctr"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500" dirty="0" err="1">
                          <a:effectLst/>
                        </a:rPr>
                        <a:t>Шартты</a:t>
                      </a:r>
                      <a:r>
                        <a:rPr lang="ru-RU" sz="1500" dirty="0">
                          <a:effectLst/>
                        </a:rPr>
                        <a:t> </a:t>
                      </a:r>
                      <a:r>
                        <a:rPr lang="ru-RU" sz="1500" dirty="0" err="1">
                          <a:effectLst/>
                        </a:rPr>
                        <a:t>белгілер</a:t>
                      </a:r>
                      <a:r>
                        <a:rPr lang="ru-RU" sz="1500" dirty="0">
                          <a:effectLst/>
                        </a:rPr>
                        <a:t> </a:t>
                      </a:r>
                      <a:r>
                        <a:rPr lang="ru-RU" sz="1500" dirty="0" err="1">
                          <a:effectLst/>
                        </a:rPr>
                        <a:t>түріндегі</a:t>
                      </a:r>
                      <a:r>
                        <a:rPr lang="ru-RU" sz="1500" dirty="0">
                          <a:effectLst/>
                        </a:rPr>
                        <a:t> </a:t>
                      </a:r>
                      <a:r>
                        <a:rPr lang="ru-RU" sz="1500" dirty="0" err="1">
                          <a:effectLst/>
                        </a:rPr>
                        <a:t>карталардағы</a:t>
                      </a:r>
                      <a:r>
                        <a:rPr lang="ru-RU" sz="1500" dirty="0">
                          <a:effectLst/>
                        </a:rPr>
                        <a:t> </a:t>
                      </a:r>
                      <a:r>
                        <a:rPr lang="ru-RU" sz="1500" dirty="0" err="1">
                          <a:effectLst/>
                        </a:rPr>
                        <a:t>атрибутивтік</a:t>
                      </a:r>
                      <a:r>
                        <a:rPr lang="ru-RU" sz="1500" dirty="0">
                          <a:effectLst/>
                        </a:rPr>
                        <a:t> </a:t>
                      </a:r>
                      <a:r>
                        <a:rPr lang="ru-RU" sz="1500" dirty="0" err="1">
                          <a:effectLst/>
                        </a:rPr>
                        <a:t>ақпараттың</a:t>
                      </a:r>
                      <a:r>
                        <a:rPr lang="ru-RU" sz="1500" dirty="0">
                          <a:effectLst/>
                        </a:rPr>
                        <a:t> </a:t>
                      </a:r>
                      <a:r>
                        <a:rPr lang="ru-RU" sz="1500" dirty="0" err="1">
                          <a:effectLst/>
                        </a:rPr>
                        <a:t>мәнін</a:t>
                      </a:r>
                      <a:r>
                        <a:rPr lang="ru-RU" sz="1500" dirty="0">
                          <a:effectLst/>
                        </a:rPr>
                        <a:t> </a:t>
                      </a:r>
                      <a:r>
                        <a:rPr lang="ru-RU" sz="1500" dirty="0" err="1">
                          <a:effectLst/>
                        </a:rPr>
                        <a:t>түсіну</a:t>
                      </a:r>
                      <a:r>
                        <a:rPr lang="ru-RU" sz="1500" dirty="0">
                          <a:effectLst/>
                        </a:rPr>
                        <a:t> </a:t>
                      </a:r>
                      <a:r>
                        <a:rPr lang="ru-RU" sz="1500" dirty="0" err="1">
                          <a:effectLst/>
                        </a:rPr>
                        <a:t>үшін</a:t>
                      </a:r>
                      <a:r>
                        <a:rPr lang="ru-RU" sz="1500" dirty="0">
                          <a:effectLst/>
                        </a:rPr>
                        <a:t>, карта </a:t>
                      </a:r>
                      <a:r>
                        <a:rPr lang="ru-RU" sz="1500" dirty="0" err="1">
                          <a:effectLst/>
                        </a:rPr>
                        <a:t>оқырманы</a:t>
                      </a:r>
                      <a:r>
                        <a:rPr lang="ru-RU" sz="1500" dirty="0">
                          <a:effectLst/>
                        </a:rPr>
                        <a:t> </a:t>
                      </a:r>
                      <a:r>
                        <a:rPr lang="ru-RU" sz="1500" dirty="0" err="1">
                          <a:effectLst/>
                        </a:rPr>
                        <a:t>аңызда</a:t>
                      </a:r>
                      <a:r>
                        <a:rPr lang="ru-RU" sz="1500" dirty="0">
                          <a:effectLst/>
                        </a:rPr>
                        <a:t> болу </a:t>
                      </a:r>
                      <a:r>
                        <a:rPr lang="ru-RU" sz="1500" dirty="0" err="1">
                          <a:effectLst/>
                        </a:rPr>
                        <a:t>керек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3540" marR="2354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13970" algn="ctr"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500" dirty="0">
                          <a:effectLst/>
                        </a:rPr>
                        <a:t>ГАМ - </a:t>
                      </a:r>
                      <a:r>
                        <a:rPr lang="ru-RU" sz="1500" dirty="0" smtClean="0">
                          <a:effectLst/>
                        </a:rPr>
                        <a:t>да </a:t>
                      </a:r>
                      <a:r>
                        <a:rPr lang="ru-RU" sz="1500" dirty="0" err="1">
                          <a:effectLst/>
                        </a:rPr>
                        <a:t>қамтылған</a:t>
                      </a:r>
                      <a:r>
                        <a:rPr lang="ru-RU" sz="1500" dirty="0">
                          <a:effectLst/>
                        </a:rPr>
                        <a:t> </a:t>
                      </a:r>
                      <a:r>
                        <a:rPr lang="ru-RU" sz="1500" dirty="0" err="1">
                          <a:effectLst/>
                        </a:rPr>
                        <a:t>атрибутивтік</a:t>
                      </a:r>
                      <a:r>
                        <a:rPr lang="ru-RU" sz="1500" dirty="0">
                          <a:effectLst/>
                        </a:rPr>
                        <a:t> </a:t>
                      </a:r>
                      <a:r>
                        <a:rPr lang="ru-RU" sz="1500" dirty="0" err="1">
                          <a:effectLst/>
                        </a:rPr>
                        <a:t>ақпарат</a:t>
                      </a:r>
                      <a:r>
                        <a:rPr lang="ru-RU" sz="1500" dirty="0">
                          <a:effectLst/>
                        </a:rPr>
                        <a:t> </a:t>
                      </a:r>
                      <a:r>
                        <a:rPr lang="ru-RU" sz="1500" dirty="0" err="1">
                          <a:effectLst/>
                        </a:rPr>
                        <a:t>қажет</a:t>
                      </a:r>
                      <a:r>
                        <a:rPr lang="ru-RU" sz="1500" dirty="0">
                          <a:effectLst/>
                        </a:rPr>
                        <a:t> </a:t>
                      </a:r>
                      <a:r>
                        <a:rPr lang="ru-RU" sz="1500" dirty="0" err="1">
                          <a:effectLst/>
                        </a:rPr>
                        <a:t>болған</a:t>
                      </a:r>
                      <a:r>
                        <a:rPr lang="ru-RU" sz="1500" dirty="0">
                          <a:effectLst/>
                        </a:rPr>
                        <a:t> </a:t>
                      </a:r>
                      <a:r>
                        <a:rPr lang="ru-RU" sz="1500" dirty="0" err="1">
                          <a:effectLst/>
                        </a:rPr>
                        <a:t>жағдайда</a:t>
                      </a:r>
                      <a:r>
                        <a:rPr lang="kk-KZ" sz="1500" dirty="0">
                          <a:effectLst/>
                        </a:rPr>
                        <a:t> СКБ де</a:t>
                      </a:r>
                      <a:r>
                        <a:rPr lang="ru-RU" sz="1500" dirty="0">
                          <a:effectLst/>
                        </a:rPr>
                        <a:t>, </a:t>
                      </a:r>
                      <a:r>
                        <a:rPr lang="ru-RU" sz="1500" dirty="0" err="1">
                          <a:effectLst/>
                        </a:rPr>
                        <a:t>мәтіндік</a:t>
                      </a:r>
                      <a:r>
                        <a:rPr lang="ru-RU" sz="1500" dirty="0">
                          <a:effectLst/>
                        </a:rPr>
                        <a:t>, </a:t>
                      </a:r>
                      <a:r>
                        <a:rPr lang="ru-RU" sz="1500" dirty="0" err="1">
                          <a:effectLst/>
                        </a:rPr>
                        <a:t>графикалық</a:t>
                      </a:r>
                      <a:r>
                        <a:rPr lang="ru-RU" sz="1500" dirty="0">
                          <a:effectLst/>
                        </a:rPr>
                        <a:t>, </a:t>
                      </a:r>
                      <a:r>
                        <a:rPr lang="ru-RU" sz="1500" dirty="0" err="1">
                          <a:effectLst/>
                        </a:rPr>
                        <a:t>сандық</a:t>
                      </a:r>
                      <a:r>
                        <a:rPr lang="ru-RU" sz="1500" dirty="0">
                          <a:effectLst/>
                        </a:rPr>
                        <a:t>, </a:t>
                      </a:r>
                      <a:r>
                        <a:rPr lang="ru-RU" sz="1500" dirty="0" err="1">
                          <a:effectLst/>
                        </a:rPr>
                        <a:t>бейне</a:t>
                      </a:r>
                      <a:r>
                        <a:rPr lang="ru-RU" sz="1500" dirty="0">
                          <a:effectLst/>
                        </a:rPr>
                        <a:t>, </a:t>
                      </a:r>
                      <a:r>
                        <a:rPr lang="ru-RU" sz="1500" dirty="0" err="1">
                          <a:effectLst/>
                        </a:rPr>
                        <a:t>дыбыстық</a:t>
                      </a:r>
                      <a:r>
                        <a:rPr lang="ru-RU" sz="1500" dirty="0">
                          <a:effectLst/>
                        </a:rPr>
                        <a:t> (</a:t>
                      </a:r>
                      <a:r>
                        <a:rPr lang="ru-RU" sz="1500" dirty="0" err="1">
                          <a:effectLst/>
                        </a:rPr>
                        <a:t>мультимедиалық</a:t>
                      </a:r>
                      <a:r>
                        <a:rPr lang="ru-RU" sz="1500" dirty="0">
                          <a:effectLst/>
                        </a:rPr>
                        <a:t> </a:t>
                      </a:r>
                      <a:r>
                        <a:rPr lang="ru-RU" sz="1500" dirty="0" err="1">
                          <a:effectLst/>
                        </a:rPr>
                        <a:t>геосуреттер</a:t>
                      </a:r>
                      <a:r>
                        <a:rPr lang="ru-RU" sz="1500" dirty="0">
                          <a:effectLst/>
                        </a:rPr>
                        <a:t>) </a:t>
                      </a:r>
                      <a:r>
                        <a:rPr lang="ru-RU" sz="1500" dirty="0" err="1">
                          <a:effectLst/>
                        </a:rPr>
                        <a:t>болуы</a:t>
                      </a:r>
                      <a:r>
                        <a:rPr lang="ru-RU" sz="1500" dirty="0">
                          <a:effectLst/>
                        </a:rPr>
                        <a:t> </a:t>
                      </a:r>
                      <a:r>
                        <a:rPr lang="ru-RU" sz="1500" dirty="0" err="1" smtClean="0">
                          <a:effectLst/>
                        </a:rPr>
                        <a:t>мүмкін</a:t>
                      </a:r>
                      <a:r>
                        <a:rPr lang="ru-RU" sz="1500" dirty="0">
                          <a:effectLst/>
                        </a:rPr>
                        <a:t> 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3540" marR="23540" marT="0" marB="0"/>
                </a:tc>
                <a:extLst>
                  <a:ext uri="{0D108BD9-81ED-4DB2-BD59-A6C34878D82A}">
                    <a16:rowId xmlns:a16="http://schemas.microsoft.com/office/drawing/2014/main" val="88406255"/>
                  </a:ext>
                </a:extLst>
              </a:tr>
              <a:tr h="724157">
                <a:tc>
                  <a:txBody>
                    <a:bodyPr/>
                    <a:lstStyle/>
                    <a:p>
                      <a:pPr indent="13970" algn="ctr"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kk-KZ" sz="1500">
                          <a:effectLst/>
                        </a:rPr>
                        <a:t>Шартты белгілер</a:t>
                      </a:r>
                      <a:endParaRPr lang="ru-RU" sz="15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3540" marR="23540" marT="0" marB="0"/>
                </a:tc>
                <a:tc>
                  <a:txBody>
                    <a:bodyPr/>
                    <a:lstStyle/>
                    <a:p>
                      <a:pPr indent="13970" algn="ctr"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kk-KZ" sz="1500" dirty="0" smtClean="0">
                          <a:effectLst/>
                        </a:rPr>
                        <a:t>Статистикалық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3540" marR="23540" marT="0" marB="0"/>
                </a:tc>
                <a:tc gridSpan="2">
                  <a:txBody>
                    <a:bodyPr/>
                    <a:lstStyle/>
                    <a:p>
                      <a:pPr indent="13970" algn="ctr"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kk-KZ" sz="1500">
                          <a:effectLst/>
                        </a:rPr>
                        <a:t>Статистикалық және динамикалық</a:t>
                      </a:r>
                      <a:endParaRPr lang="ru-RU" sz="15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3540" marR="2354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13970" algn="ctr"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500" dirty="0" err="1">
                          <a:effectLst/>
                        </a:rPr>
                        <a:t>Статистикалық</a:t>
                      </a:r>
                      <a:r>
                        <a:rPr lang="ru-RU" sz="1500" dirty="0">
                          <a:effectLst/>
                        </a:rPr>
                        <a:t>  </a:t>
                      </a:r>
                      <a:r>
                        <a:rPr lang="ru-RU" sz="1500" dirty="0" err="1">
                          <a:effectLst/>
                        </a:rPr>
                        <a:t>және</a:t>
                      </a:r>
                      <a:r>
                        <a:rPr lang="ru-RU" sz="1500" dirty="0">
                          <a:effectLst/>
                        </a:rPr>
                        <a:t> </a:t>
                      </a:r>
                      <a:r>
                        <a:rPr lang="ru-RU" sz="1500" dirty="0" err="1">
                          <a:effectLst/>
                        </a:rPr>
                        <a:t>динамикалық</a:t>
                      </a:r>
                      <a:r>
                        <a:rPr lang="ru-RU" sz="1500" dirty="0">
                          <a:effectLst/>
                        </a:rPr>
                        <a:t>, </a:t>
                      </a:r>
                      <a:r>
                        <a:rPr lang="ru-RU" sz="1500" dirty="0" err="1">
                          <a:effectLst/>
                        </a:rPr>
                        <a:t>шартты</a:t>
                      </a:r>
                      <a:r>
                        <a:rPr lang="ru-RU" sz="1500" dirty="0">
                          <a:effectLst/>
                        </a:rPr>
                        <a:t> </a:t>
                      </a:r>
                      <a:r>
                        <a:rPr lang="ru-RU" sz="1500" dirty="0" err="1">
                          <a:effectLst/>
                        </a:rPr>
                        <a:t>белгілерді</a:t>
                      </a:r>
                      <a:r>
                        <a:rPr lang="ru-RU" sz="1500" dirty="0">
                          <a:effectLst/>
                        </a:rPr>
                        <a:t> </a:t>
                      </a:r>
                      <a:r>
                        <a:rPr lang="ru-RU" sz="1500" dirty="0" err="1">
                          <a:effectLst/>
                        </a:rPr>
                        <a:t>оңайлату</a:t>
                      </a:r>
                      <a:r>
                        <a:rPr lang="ru-RU" sz="1500" dirty="0">
                          <a:effectLst/>
                        </a:rPr>
                        <a:t> </a:t>
                      </a:r>
                      <a:r>
                        <a:rPr lang="ru-RU" sz="1500" dirty="0" err="1">
                          <a:effectLst/>
                        </a:rPr>
                        <a:t>процесі</a:t>
                      </a:r>
                      <a:r>
                        <a:rPr lang="ru-RU" sz="1500" dirty="0">
                          <a:effectLst/>
                        </a:rPr>
                        <a:t> </a:t>
                      </a:r>
                      <a:r>
                        <a:rPr lang="ru-RU" sz="1500" dirty="0" err="1">
                          <a:effectLst/>
                        </a:rPr>
                        <a:t>байқалады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3540" marR="23540" marT="0" marB="0"/>
                </a:tc>
                <a:extLst>
                  <a:ext uri="{0D108BD9-81ED-4DB2-BD59-A6C34878D82A}">
                    <a16:rowId xmlns:a16="http://schemas.microsoft.com/office/drawing/2014/main" val="11685622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97754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6416616"/>
              </p:ext>
            </p:extLst>
          </p:nvPr>
        </p:nvGraphicFramePr>
        <p:xfrm>
          <a:off x="448072" y="426503"/>
          <a:ext cx="10747697" cy="590352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38383">
                  <a:extLst>
                    <a:ext uri="{9D8B030D-6E8A-4147-A177-3AD203B41FA5}">
                      <a16:colId xmlns:a16="http://schemas.microsoft.com/office/drawing/2014/main" val="293707038"/>
                    </a:ext>
                  </a:extLst>
                </a:gridCol>
                <a:gridCol w="2165996">
                  <a:extLst>
                    <a:ext uri="{9D8B030D-6E8A-4147-A177-3AD203B41FA5}">
                      <a16:colId xmlns:a16="http://schemas.microsoft.com/office/drawing/2014/main" val="1466913145"/>
                    </a:ext>
                  </a:extLst>
                </a:gridCol>
                <a:gridCol w="1496906">
                  <a:extLst>
                    <a:ext uri="{9D8B030D-6E8A-4147-A177-3AD203B41FA5}">
                      <a16:colId xmlns:a16="http://schemas.microsoft.com/office/drawing/2014/main" val="1213805088"/>
                    </a:ext>
                  </a:extLst>
                </a:gridCol>
                <a:gridCol w="179826">
                  <a:extLst>
                    <a:ext uri="{9D8B030D-6E8A-4147-A177-3AD203B41FA5}">
                      <a16:colId xmlns:a16="http://schemas.microsoft.com/office/drawing/2014/main" val="2473600781"/>
                    </a:ext>
                  </a:extLst>
                </a:gridCol>
                <a:gridCol w="2600067">
                  <a:extLst>
                    <a:ext uri="{9D8B030D-6E8A-4147-A177-3AD203B41FA5}">
                      <a16:colId xmlns:a16="http://schemas.microsoft.com/office/drawing/2014/main" val="182900536"/>
                    </a:ext>
                  </a:extLst>
                </a:gridCol>
                <a:gridCol w="2766519">
                  <a:extLst>
                    <a:ext uri="{9D8B030D-6E8A-4147-A177-3AD203B41FA5}">
                      <a16:colId xmlns:a16="http://schemas.microsoft.com/office/drawing/2014/main" val="2340962116"/>
                    </a:ext>
                  </a:extLst>
                </a:gridCol>
              </a:tblGrid>
              <a:tr h="1151573">
                <a:tc>
                  <a:txBody>
                    <a:bodyPr/>
                    <a:lstStyle/>
                    <a:p>
                      <a:pPr algn="ctr">
                        <a:tabLst>
                          <a:tab pos="540385" algn="l"/>
                        </a:tabLst>
                      </a:pPr>
                      <a:r>
                        <a:rPr lang="kk-KZ" sz="1600" dirty="0" smtClean="0">
                          <a:effectLst/>
                        </a:rPr>
                        <a:t>Картография-лық </a:t>
                      </a:r>
                      <a:r>
                        <a:rPr lang="kk-KZ" sz="1600" dirty="0">
                          <a:effectLst/>
                        </a:rPr>
                        <a:t>бейнелер сипаттама-лары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3540" marR="2354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kk-KZ" sz="1600" dirty="0">
                          <a:effectLst/>
                        </a:rPr>
                        <a:t>Дәстүрлі (қағаз) КБ (ДКБ)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3540" marR="23540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kk-KZ" sz="1600" dirty="0">
                          <a:effectLst/>
                        </a:rPr>
                        <a:t>Электрондық растрлық картография-лық бейне (ЭРКБ)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3540" marR="2354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3540" marR="2354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kk-KZ" sz="1600" dirty="0">
                          <a:effectLst/>
                        </a:rPr>
                        <a:t>Электрондық векторлық картографиялық бейне (ЭВКБ)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3540" marR="2354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kk-KZ" sz="1600" dirty="0" smtClean="0">
                          <a:effectLst/>
                        </a:rPr>
                        <a:t>Сандық картаның картографиялық бейнесі (СККБ)</a:t>
                      </a:r>
                      <a:endParaRPr lang="ru-RU" sz="1600" dirty="0">
                        <a:effectLst/>
                      </a:endParaRPr>
                    </a:p>
                  </a:txBody>
                  <a:tcPr marL="51984" marR="51984" marT="0" marB="0"/>
                </a:tc>
                <a:extLst>
                  <a:ext uri="{0D108BD9-81ED-4DB2-BD59-A6C34878D82A}">
                    <a16:rowId xmlns:a16="http://schemas.microsoft.com/office/drawing/2014/main" val="2574153137"/>
                  </a:ext>
                </a:extLst>
              </a:tr>
              <a:tr h="1612202">
                <a:tc>
                  <a:txBody>
                    <a:bodyPr/>
                    <a:lstStyle/>
                    <a:p>
                      <a:pPr marL="0" marR="0" indent="1397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540385" algn="l"/>
                        </a:tabLst>
                        <a:defRPr/>
                      </a:pPr>
                      <a:r>
                        <a:rPr lang="kk-KZ" sz="1600" dirty="0" smtClean="0">
                          <a:effectLst/>
                        </a:rPr>
                        <a:t>Ақпарат көлемі</a:t>
                      </a:r>
                      <a:endParaRPr lang="ru-RU" sz="1400" dirty="0" smtClean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 indent="13970" algn="ctr"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kk-KZ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1984" marR="51984" marT="0" marB="0"/>
                </a:tc>
                <a:tc gridSpan="4">
                  <a:txBody>
                    <a:bodyPr/>
                    <a:lstStyle/>
                    <a:p>
                      <a:pPr marL="0" marR="0" indent="1397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540385" algn="l"/>
                        </a:tabLst>
                        <a:defRPr/>
                      </a:pPr>
                      <a:r>
                        <a:rPr lang="ru-RU" sz="1600" dirty="0" err="1" smtClean="0">
                          <a:effectLst/>
                        </a:rPr>
                        <a:t>Картографикалық</a:t>
                      </a:r>
                      <a:r>
                        <a:rPr lang="ru-RU" sz="1600" dirty="0" smtClean="0">
                          <a:effectLst/>
                        </a:rPr>
                        <a:t>  </a:t>
                      </a:r>
                      <a:r>
                        <a:rPr lang="ru-RU" sz="1600" dirty="0" err="1" smtClean="0">
                          <a:effectLst/>
                        </a:rPr>
                        <a:t>сурет</a:t>
                      </a:r>
                      <a:r>
                        <a:rPr lang="ru-RU" sz="1600" dirty="0" smtClean="0">
                          <a:effectLst/>
                        </a:rPr>
                        <a:t> </a:t>
                      </a:r>
                      <a:r>
                        <a:rPr lang="ru-RU" sz="1600" dirty="0" err="1" smtClean="0">
                          <a:effectLst/>
                        </a:rPr>
                        <a:t>өлшеміне</a:t>
                      </a:r>
                      <a:r>
                        <a:rPr lang="ru-RU" sz="1600" dirty="0" smtClean="0">
                          <a:effectLst/>
                        </a:rPr>
                        <a:t>, </a:t>
                      </a:r>
                      <a:r>
                        <a:rPr lang="ru-RU" sz="1600" dirty="0" err="1" smtClean="0">
                          <a:effectLst/>
                        </a:rPr>
                        <a:t>масштабқа</a:t>
                      </a:r>
                      <a:r>
                        <a:rPr lang="ru-RU" sz="1600" dirty="0" smtClean="0">
                          <a:effectLst/>
                        </a:rPr>
                        <a:t> </a:t>
                      </a:r>
                      <a:r>
                        <a:rPr lang="ru-RU" sz="1600" dirty="0" err="1" smtClean="0">
                          <a:effectLst/>
                        </a:rPr>
                        <a:t>және</a:t>
                      </a:r>
                      <a:r>
                        <a:rPr lang="ru-RU" sz="1600" dirty="0" smtClean="0">
                          <a:effectLst/>
                        </a:rPr>
                        <a:t> карта </a:t>
                      </a:r>
                      <a:r>
                        <a:rPr lang="ru-RU" sz="1600" dirty="0" err="1" smtClean="0">
                          <a:effectLst/>
                        </a:rPr>
                        <a:t>оқу</a:t>
                      </a:r>
                      <a:r>
                        <a:rPr lang="ru-RU" sz="1600" dirty="0" smtClean="0">
                          <a:effectLst/>
                        </a:rPr>
                        <a:t> </a:t>
                      </a:r>
                      <a:r>
                        <a:rPr lang="ru-RU" sz="1600" dirty="0" err="1" smtClean="0">
                          <a:effectLst/>
                        </a:rPr>
                        <a:t>факторына</a:t>
                      </a:r>
                      <a:r>
                        <a:rPr lang="ru-RU" sz="1600" dirty="0" smtClean="0">
                          <a:effectLst/>
                        </a:rPr>
                        <a:t> </a:t>
                      </a:r>
                      <a:r>
                        <a:rPr lang="ru-RU" sz="1600" dirty="0" err="1" smtClean="0">
                          <a:effectLst/>
                        </a:rPr>
                        <a:t>байланысты</a:t>
                      </a:r>
                      <a:endParaRPr lang="ru-RU" sz="1400" dirty="0" smtClean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 indent="13970" algn="ctr"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1984" marR="51984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1397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540385" algn="l"/>
                        </a:tabLst>
                        <a:defRPr/>
                      </a:pPr>
                      <a:r>
                        <a:rPr lang="ru-RU" sz="1600" dirty="0" smtClean="0">
                          <a:effectLst/>
                        </a:rPr>
                        <a:t>ГАМ - да </a:t>
                      </a:r>
                      <a:r>
                        <a:rPr lang="ru-RU" sz="1600" dirty="0" err="1" smtClean="0">
                          <a:effectLst/>
                        </a:rPr>
                        <a:t>сандық</a:t>
                      </a:r>
                      <a:r>
                        <a:rPr lang="ru-RU" sz="1600" dirty="0" smtClean="0">
                          <a:effectLst/>
                        </a:rPr>
                        <a:t> </a:t>
                      </a:r>
                      <a:r>
                        <a:rPr lang="ru-RU" sz="1600" dirty="0" err="1" smtClean="0">
                          <a:effectLst/>
                        </a:rPr>
                        <a:t>ақпарат</a:t>
                      </a:r>
                      <a:r>
                        <a:rPr lang="ru-RU" sz="1600" dirty="0" smtClean="0">
                          <a:effectLst/>
                        </a:rPr>
                        <a:t> </a:t>
                      </a:r>
                      <a:r>
                        <a:rPr lang="ru-RU" sz="1600" dirty="0" err="1" smtClean="0">
                          <a:effectLst/>
                        </a:rPr>
                        <a:t>тасығыштардың</a:t>
                      </a:r>
                      <a:r>
                        <a:rPr lang="ru-RU" sz="1600" dirty="0" smtClean="0">
                          <a:effectLst/>
                        </a:rPr>
                        <a:t> </a:t>
                      </a:r>
                      <a:r>
                        <a:rPr lang="ru-RU" sz="1600" dirty="0" err="1" smtClean="0">
                          <a:effectLst/>
                        </a:rPr>
                        <a:t>сыйымдылығына</a:t>
                      </a:r>
                      <a:r>
                        <a:rPr lang="ru-RU" sz="1600" dirty="0" smtClean="0">
                          <a:effectLst/>
                        </a:rPr>
                        <a:t> </a:t>
                      </a:r>
                      <a:endParaRPr lang="ru-RU" sz="1400" dirty="0" smtClean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 indent="13970" algn="ctr"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600" dirty="0" err="1" smtClean="0">
                          <a:effectLst/>
                        </a:rPr>
                        <a:t>байланысты</a:t>
                      </a:r>
                      <a:r>
                        <a:rPr lang="ru-RU" sz="1600" dirty="0" smtClean="0">
                          <a:effectLst/>
                        </a:rPr>
                        <a:t> </a:t>
                      </a:r>
                      <a:r>
                        <a:rPr lang="ru-RU" sz="1600" dirty="0">
                          <a:effectLst/>
                        </a:rPr>
                        <a:t>(</a:t>
                      </a:r>
                      <a:r>
                        <a:rPr lang="kk-KZ" sz="1600" dirty="0">
                          <a:effectLst/>
                        </a:rPr>
                        <a:t>Д</a:t>
                      </a:r>
                      <a:r>
                        <a:rPr lang="ru-RU" sz="1600" dirty="0">
                          <a:effectLst/>
                        </a:rPr>
                        <a:t>К </a:t>
                      </a:r>
                      <a:r>
                        <a:rPr lang="ru-RU" sz="1600" dirty="0" err="1">
                          <a:effectLst/>
                        </a:rPr>
                        <a:t>және</a:t>
                      </a:r>
                      <a:r>
                        <a:rPr lang="ru-RU" sz="1600" dirty="0">
                          <a:effectLst/>
                        </a:rPr>
                        <a:t> СК-д</a:t>
                      </a:r>
                      <a:r>
                        <a:rPr lang="kk-KZ" sz="1600" dirty="0">
                          <a:effectLst/>
                        </a:rPr>
                        <a:t>а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геоақпараттың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көлемінен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көп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есе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асып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түседі</a:t>
                      </a:r>
                      <a:r>
                        <a:rPr lang="ru-RU" sz="1600" dirty="0">
                          <a:effectLst/>
                        </a:rPr>
                        <a:t>)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1984" marR="51984" marT="0" marB="0"/>
                </a:tc>
                <a:extLst>
                  <a:ext uri="{0D108BD9-81ED-4DB2-BD59-A6C34878D82A}">
                    <a16:rowId xmlns:a16="http://schemas.microsoft.com/office/drawing/2014/main" val="3638672028"/>
                  </a:ext>
                </a:extLst>
              </a:tr>
              <a:tr h="1042104">
                <a:tc>
                  <a:txBody>
                    <a:bodyPr/>
                    <a:lstStyle/>
                    <a:p>
                      <a:pPr indent="-76200" algn="ctr"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600">
                          <a:effectLst/>
                        </a:rPr>
                        <a:t>Генерализа-циялау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1984" marR="51984" marT="0" marB="0"/>
                </a:tc>
                <a:tc gridSpan="4">
                  <a:txBody>
                    <a:bodyPr/>
                    <a:lstStyle/>
                    <a:p>
                      <a:pPr indent="-76200" algn="ctr"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</a:p>
                    <a:p>
                      <a:pPr indent="-76200" algn="ctr"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kk-KZ" sz="1600" dirty="0">
                          <a:effectLst/>
                        </a:rPr>
                        <a:t>Генерализация </a:t>
                      </a:r>
                      <a:r>
                        <a:rPr lang="ru-RU" sz="1600" dirty="0" err="1">
                          <a:effectLst/>
                        </a:rPr>
                        <a:t>процесінде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жинақтаудың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көлемі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және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құрамыөзгереді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1984" marR="51984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-76200" algn="ctr"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600" dirty="0">
                          <a:effectLst/>
                        </a:rPr>
                        <a:t>ГАМ - да </a:t>
                      </a:r>
                      <a:r>
                        <a:rPr lang="ru-RU" sz="1600" dirty="0" err="1">
                          <a:effectLst/>
                        </a:rPr>
                        <a:t>сақталған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геодеректерд</a:t>
                      </a:r>
                      <a:r>
                        <a:rPr lang="kk-KZ" sz="1600" dirty="0">
                          <a:effectLst/>
                        </a:rPr>
                        <a:t>ің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көлемі</a:t>
                      </a:r>
                      <a:r>
                        <a:rPr lang="ru-RU" sz="1600" dirty="0">
                          <a:effectLst/>
                        </a:rPr>
                        <a:t> генерализация-</a:t>
                      </a:r>
                      <a:r>
                        <a:rPr lang="ru-RU" sz="1600" dirty="0" err="1">
                          <a:effectLst/>
                        </a:rPr>
                        <a:t>лауда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азаймайды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1984" marR="51984" marT="0" marB="0"/>
                </a:tc>
                <a:extLst>
                  <a:ext uri="{0D108BD9-81ED-4DB2-BD59-A6C34878D82A}">
                    <a16:rowId xmlns:a16="http://schemas.microsoft.com/office/drawing/2014/main" val="2523639437"/>
                  </a:ext>
                </a:extLst>
              </a:tr>
              <a:tr h="1935337">
                <a:tc>
                  <a:txBody>
                    <a:bodyPr/>
                    <a:lstStyle/>
                    <a:p>
                      <a:pPr indent="-76200" algn="ctr"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600" dirty="0" err="1">
                          <a:effectLst/>
                        </a:rPr>
                        <a:t>Геоақпара-ттың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дәлдігі</a:t>
                      </a:r>
                      <a:r>
                        <a:rPr lang="ru-RU" sz="1600" dirty="0">
                          <a:effectLst/>
                        </a:rPr>
                        <a:t> (</a:t>
                      </a:r>
                      <a:r>
                        <a:rPr lang="ru-RU" sz="1600" dirty="0" err="1">
                          <a:effectLst/>
                        </a:rPr>
                        <a:t>шынайы-лығы</a:t>
                      </a:r>
                      <a:r>
                        <a:rPr lang="ru-RU" sz="1600" dirty="0">
                          <a:effectLst/>
                        </a:rPr>
                        <a:t>)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1984" marR="51984" marT="0" marB="0"/>
                </a:tc>
                <a:tc>
                  <a:txBody>
                    <a:bodyPr/>
                    <a:lstStyle/>
                    <a:p>
                      <a:pPr indent="-76200" algn="ctr"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600" dirty="0" err="1">
                          <a:effectLst/>
                        </a:rPr>
                        <a:t>бастапқы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геодерек-тердің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дәлдігіне</a:t>
                      </a:r>
                      <a:r>
                        <a:rPr lang="ru-RU" sz="1600" dirty="0">
                          <a:effectLst/>
                        </a:rPr>
                        <a:t>, </a:t>
                      </a:r>
                      <a:r>
                        <a:rPr lang="ru-RU" sz="1600" dirty="0" err="1">
                          <a:effectLst/>
                        </a:rPr>
                        <a:t>картаны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құрастыру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дәлдігіне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және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басып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шығару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сапасына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 smtClean="0">
                          <a:effectLst/>
                        </a:rPr>
                        <a:t>байланысты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1984" marR="51984" marT="0" marB="0"/>
                </a:tc>
                <a:tc>
                  <a:txBody>
                    <a:bodyPr/>
                    <a:lstStyle/>
                    <a:p>
                      <a:pPr indent="-76200" algn="ctr"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600" dirty="0" err="1">
                          <a:effectLst/>
                        </a:rPr>
                        <a:t>бастапқы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kk-KZ" sz="1600" dirty="0">
                          <a:effectLst/>
                        </a:rPr>
                        <a:t>ДКБ</a:t>
                      </a:r>
                      <a:r>
                        <a:rPr lang="ru-RU" sz="1600" dirty="0">
                          <a:effectLst/>
                        </a:rPr>
                        <a:t>, </a:t>
                      </a:r>
                      <a:r>
                        <a:rPr lang="kk-KZ" sz="1600" dirty="0">
                          <a:effectLst/>
                        </a:rPr>
                        <a:t>ЭВКБ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немесе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kk-KZ" sz="1600" dirty="0">
                          <a:effectLst/>
                        </a:rPr>
                        <a:t>СКБ </a:t>
                      </a:r>
                      <a:r>
                        <a:rPr lang="ru-RU" sz="1600" dirty="0" err="1">
                          <a:effectLst/>
                        </a:rPr>
                        <a:t>сапасы</a:t>
                      </a:r>
                      <a:r>
                        <a:rPr lang="ru-RU" sz="1600" dirty="0">
                          <a:effectLst/>
                        </a:rPr>
                        <a:t>-на </a:t>
                      </a:r>
                      <a:r>
                        <a:rPr lang="ru-RU" sz="1600" dirty="0" err="1">
                          <a:effectLst/>
                        </a:rPr>
                        <a:t>байла-нысты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1984" marR="51984" marT="0" marB="0"/>
                </a:tc>
                <a:tc gridSpan="2">
                  <a:txBody>
                    <a:bodyPr/>
                    <a:lstStyle/>
                    <a:p>
                      <a:pPr indent="-76200" algn="ctr"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600" dirty="0" err="1">
                          <a:effectLst/>
                        </a:rPr>
                        <a:t>бастапқы</a:t>
                      </a:r>
                      <a:r>
                        <a:rPr lang="ru-RU" sz="1600" dirty="0">
                          <a:effectLst/>
                        </a:rPr>
                        <a:t> ЭРКБ </a:t>
                      </a:r>
                      <a:r>
                        <a:rPr lang="ru-RU" sz="1600" dirty="0" err="1">
                          <a:effectLst/>
                        </a:rPr>
                        <a:t>немесе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kk-KZ" sz="1600" dirty="0">
                          <a:effectLst/>
                        </a:rPr>
                        <a:t>СКБ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сапасына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байланысты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1984" marR="51984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-76200" algn="ctr"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600" dirty="0">
                          <a:effectLst/>
                        </a:rPr>
                        <a:t>ГАМ - да </a:t>
                      </a:r>
                      <a:r>
                        <a:rPr lang="ru-RU" sz="1600" dirty="0" err="1">
                          <a:effectLst/>
                        </a:rPr>
                        <a:t>сақталған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деректердің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дәлдігіне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және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геодеректерді</a:t>
                      </a:r>
                      <a:r>
                        <a:rPr lang="ru-RU" sz="1600" dirty="0">
                          <a:effectLst/>
                        </a:rPr>
                        <a:t> беру </a:t>
                      </a:r>
                      <a:r>
                        <a:rPr lang="ru-RU" sz="1600" dirty="0" err="1">
                          <a:effectLst/>
                        </a:rPr>
                        <a:t>сапасына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байланысты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1984" marR="51984" marT="0" marB="0"/>
                </a:tc>
                <a:extLst>
                  <a:ext uri="{0D108BD9-81ED-4DB2-BD59-A6C34878D82A}">
                    <a16:rowId xmlns:a16="http://schemas.microsoft.com/office/drawing/2014/main" val="34390108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4690349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226</TotalTime>
  <Words>944</Words>
  <Application>Microsoft Office PowerPoint</Application>
  <PresentationFormat>Широкоэкранный</PresentationFormat>
  <Paragraphs>209</Paragraphs>
  <Slides>15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Calibri</vt:lpstr>
      <vt:lpstr>Times New Roman</vt:lpstr>
      <vt:lpstr>Trebuchet MS</vt:lpstr>
      <vt:lpstr>Wingdings 3</vt:lpstr>
      <vt:lpstr>Аспект</vt:lpstr>
      <vt:lpstr>Презентация PowerPoint</vt:lpstr>
      <vt:lpstr>Презентация PowerPoint</vt:lpstr>
      <vt:lpstr>Картографиялық ақпарат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ДИПЛОМДЫҚ ЖҰМЫСТЫҢ ТАҚЫРЫБЫ</dc:title>
  <dc:creator>user</dc:creator>
  <cp:lastModifiedBy>user</cp:lastModifiedBy>
  <cp:revision>23</cp:revision>
  <dcterms:created xsi:type="dcterms:W3CDTF">2019-05-29T17:37:03Z</dcterms:created>
  <dcterms:modified xsi:type="dcterms:W3CDTF">2020-03-11T10:42:40Z</dcterms:modified>
</cp:coreProperties>
</file>